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77" r:id="rId4"/>
    <p:sldId id="273" r:id="rId5"/>
    <p:sldId id="258" r:id="rId6"/>
    <p:sldId id="274" r:id="rId7"/>
    <p:sldId id="259" r:id="rId8"/>
    <p:sldId id="261" r:id="rId9"/>
    <p:sldId id="275" r:id="rId10"/>
    <p:sldId id="262" r:id="rId11"/>
    <p:sldId id="263" r:id="rId12"/>
    <p:sldId id="264" r:id="rId13"/>
    <p:sldId id="276" r:id="rId14"/>
    <p:sldId id="265" r:id="rId15"/>
    <p:sldId id="278" r:id="rId16"/>
    <p:sldId id="266" r:id="rId17"/>
    <p:sldId id="267" r:id="rId18"/>
    <p:sldId id="268" r:id="rId19"/>
    <p:sldId id="260" r:id="rId20"/>
    <p:sldId id="280" r:id="rId21"/>
    <p:sldId id="279" r:id="rId22"/>
    <p:sldId id="270" r:id="rId2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2DBD7D8-E931-4079-9230-0727EB98F30D}" type="datetimeFigureOut">
              <a:rPr lang="fr-CA" smtClean="0"/>
              <a:t>2018-01-15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16E7BA4-BEFD-4ED8-9543-7534DBBB26B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00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2.jpe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2.jpe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5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image" Target="../media/image2.jpe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9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2.jpeg"/><Relationship Id="rId5" Type="http://schemas.openxmlformats.org/officeDocument/2006/relationships/tags" Target="../tags/tag11.xml"/><Relationship Id="rId10" Type="http://schemas.openxmlformats.org/officeDocument/2006/relationships/image" Target="../media/image3.png"/><Relationship Id="rId4" Type="http://schemas.openxmlformats.org/officeDocument/2006/relationships/tags" Target="../tags/tag10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7.xml"/><Relationship Id="rId7" Type="http://schemas.openxmlformats.org/officeDocument/2006/relationships/image" Target="../media/image4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image" Target="../media/image6.png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image" Target="../media/image5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5" Type="http://schemas.openxmlformats.org/officeDocument/2006/relationships/image" Target="../media/image2.jpeg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7A25A-780A-43CA-9E52-F58272E7364A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Formation CPE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B4BD54-6154-440B-8D5A-E0BA592C341A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L’Association des professeurs de </a:t>
            </a:r>
            <a:r>
              <a:rPr lang="fr-CA" dirty="0" err="1"/>
              <a:t>Lignery</a:t>
            </a:r>
            <a:r>
              <a:rPr lang="fr-CA" dirty="0"/>
              <a:t> (CSQ)</a:t>
            </a:r>
          </a:p>
        </p:txBody>
      </p:sp>
      <p:pic>
        <p:nvPicPr>
          <p:cNvPr id="4" name="Image 3" descr="LogoAPL2014.jpg">
            <a:extLst>
              <a:ext uri="{FF2B5EF4-FFF2-40B4-BE49-F238E27FC236}">
                <a16:creationId xmlns:a16="http://schemas.microsoft.com/office/drawing/2014/main" id="{E69B0E56-0849-454A-9CB8-ABEF51C8E1D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2439649" y="372080"/>
            <a:ext cx="6996623" cy="201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8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110836"/>
            <a:ext cx="10018713" cy="1122219"/>
          </a:xfrm>
        </p:spPr>
        <p:txBody>
          <a:bodyPr/>
          <a:lstStyle/>
          <a:p>
            <a:r>
              <a:rPr lang="fr-CA" dirty="0"/>
              <a:t>Consultation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10" y="1076301"/>
            <a:ext cx="10018713" cy="5494316"/>
          </a:xfrm>
        </p:spPr>
        <p:txBody>
          <a:bodyPr>
            <a:normAutofit fontScale="55000" lnSpcReduction="20000"/>
          </a:bodyPr>
          <a:lstStyle/>
          <a:p>
            <a:endParaRPr lang="fr-CA" dirty="0"/>
          </a:p>
          <a:p>
            <a:r>
              <a:rPr lang="fr-CA" dirty="0"/>
              <a:t>Les membres du CPE sont élus</a:t>
            </a:r>
          </a:p>
          <a:p>
            <a:pPr lvl="1"/>
            <a:r>
              <a:rPr lang="fr-CA" dirty="0"/>
              <a:t>Ils sont les représentants des enseignantes et des enseignants</a:t>
            </a:r>
          </a:p>
          <a:p>
            <a:pPr lvl="1"/>
            <a:r>
              <a:rPr lang="fr-CA" dirty="0"/>
              <a:t>Ils doivent parler, écrire et décider au </a:t>
            </a:r>
            <a:r>
              <a:rPr lang="fr-CA" dirty="0" smtClean="0"/>
              <a:t>nom </a:t>
            </a:r>
            <a:r>
              <a:rPr lang="fr-CA" dirty="0"/>
              <a:t>de ceux-ci</a:t>
            </a:r>
          </a:p>
          <a:p>
            <a:pPr lvl="1"/>
            <a:r>
              <a:rPr lang="fr-CA" dirty="0"/>
              <a:t>Les décisions prises en CPE doivent rallier l’équipe</a:t>
            </a:r>
          </a:p>
          <a:p>
            <a:pPr lvl="1"/>
            <a:r>
              <a:rPr lang="fr-CA" dirty="0"/>
              <a:t>En cas de doute, une consultation de degré, de cycle ou en AG enseignante peut être très appropriée.</a:t>
            </a:r>
          </a:p>
          <a:p>
            <a:pPr lvl="1"/>
            <a:endParaRPr lang="fr-CA" dirty="0"/>
          </a:p>
          <a:p>
            <a:r>
              <a:rPr lang="fr-CA" dirty="0"/>
              <a:t>ATTENTION!</a:t>
            </a:r>
          </a:p>
          <a:p>
            <a:pPr lvl="1"/>
            <a:r>
              <a:rPr lang="fr-CA" dirty="0"/>
              <a:t>Clarifier le mandat des comités ou des groupes de travail</a:t>
            </a:r>
          </a:p>
          <a:p>
            <a:pPr lvl="1"/>
            <a:r>
              <a:rPr lang="fr-CA" dirty="0"/>
              <a:t>Les décisions qui impliquent toutes les enseignantes et tous les enseignants doivent avoir eu l’aval de ceux-ci ou nous devons avoir la certitude qu’ils seront en accord avec la position prise!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Être à l’affût:</a:t>
            </a:r>
          </a:p>
          <a:p>
            <a:pPr lvl="1"/>
            <a:r>
              <a:rPr lang="fr-CA" dirty="0"/>
              <a:t>Lors des assemblées générales</a:t>
            </a:r>
          </a:p>
          <a:p>
            <a:pPr lvl="1"/>
            <a:r>
              <a:rPr lang="fr-CA" dirty="0"/>
              <a:t>Lors de la formation de comités</a:t>
            </a:r>
          </a:p>
          <a:p>
            <a:pPr lvl="1"/>
            <a:r>
              <a:rPr lang="fr-CA" dirty="0"/>
              <a:t>Lors de discussions informelles</a:t>
            </a:r>
          </a:p>
          <a:p>
            <a:pPr lvl="1"/>
            <a:r>
              <a:rPr lang="fr-CA" dirty="0"/>
              <a:t>Lors des rencontres avec les conseillères et les conseillers pédagogiques de la CS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NB: plus le nombre </a:t>
            </a:r>
            <a:r>
              <a:rPr lang="fr-CA" dirty="0" smtClean="0"/>
              <a:t>d’enseignants </a:t>
            </a:r>
            <a:r>
              <a:rPr lang="fr-CA" dirty="0"/>
              <a:t>est élevé et diversifié dans l’école, plus le risque d’erreur est élevé!  L’objectif est d’être à l’écoute des différents besoins et d’en tenir compte!</a:t>
            </a:r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pPr lvl="1"/>
            <a:endParaRPr lang="fr-CA" dirty="0"/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7440474" y="2632195"/>
            <a:ext cx="4062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Aide-mémoire à la consultation</a:t>
            </a:r>
            <a:endParaRPr lang="fr-CA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oneTexte 5"/>
          <p:cNvSpPr txBox="1"/>
          <p:nvPr>
            <p:custDataLst>
              <p:tags r:id="rId4"/>
            </p:custDataLst>
          </p:nvPr>
        </p:nvSpPr>
        <p:spPr>
          <a:xfrm>
            <a:off x="7440473" y="3823459"/>
            <a:ext cx="4062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Devoir de représentation</a:t>
            </a:r>
            <a:endParaRPr lang="fr-CA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Image 6" descr="LogoAPL2014.jpg">
            <a:extLst>
              <a:ext uri="{FF2B5EF4-FFF2-40B4-BE49-F238E27FC236}">
                <a16:creationId xmlns:a16="http://schemas.microsoft.com/office/drawing/2014/main" id="{73AF72C2-81B8-4145-9083-76263CFE877F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7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110836"/>
            <a:ext cx="10018713" cy="1122219"/>
          </a:xfrm>
        </p:spPr>
        <p:txBody>
          <a:bodyPr/>
          <a:lstStyle/>
          <a:p>
            <a:r>
              <a:rPr lang="fr-CA" dirty="0"/>
              <a:t>Consultation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36117" y="1703318"/>
            <a:ext cx="10018713" cy="4558146"/>
          </a:xfrm>
        </p:spPr>
        <p:txBody>
          <a:bodyPr>
            <a:normAutofit fontScale="85000" lnSpcReduction="10000"/>
          </a:bodyPr>
          <a:lstStyle/>
          <a:p>
            <a:r>
              <a:rPr lang="fr-CA" dirty="0"/>
              <a:t>Obligation de la direction de consulter sur:</a:t>
            </a:r>
          </a:p>
          <a:p>
            <a:pPr lvl="1"/>
            <a:r>
              <a:rPr lang="fr-CA" dirty="0"/>
              <a:t>Les  31 points sur demande des enseignantes et des enseignants</a:t>
            </a:r>
          </a:p>
          <a:p>
            <a:pPr lvl="1"/>
            <a:r>
              <a:rPr lang="fr-CA" dirty="0"/>
              <a:t>D’autres objets de la convention</a:t>
            </a:r>
          </a:p>
          <a:p>
            <a:pPr lvl="1"/>
            <a:r>
              <a:rPr lang="fr-CA" dirty="0"/>
              <a:t>Éléments de la LIP</a:t>
            </a:r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Une consultation (ou l’absence de consultation) peut être invalidée</a:t>
            </a:r>
          </a:p>
          <a:p>
            <a:r>
              <a:rPr lang="fr-CA" dirty="0"/>
              <a:t>La validité d’une consultation est tributaire (SAE 8861)</a:t>
            </a:r>
          </a:p>
          <a:p>
            <a:pPr lvl="1"/>
            <a:r>
              <a:rPr lang="fr-CA" dirty="0"/>
              <a:t>De la suffisance – qualitatif et quantitatif- des informations communiqués aux personnes consultées </a:t>
            </a:r>
          </a:p>
          <a:p>
            <a:pPr lvl="1"/>
            <a:r>
              <a:rPr lang="fr-CA" dirty="0"/>
              <a:t>Du délai raisonnable consenti à ces personnes pour se former une opinion éclairée</a:t>
            </a:r>
          </a:p>
          <a:p>
            <a:pPr lvl="1"/>
            <a:r>
              <a:rPr lang="fr-CA" dirty="0"/>
              <a:t>De la possibilité d’exprimer cette opinion (et donc d’influer sur l’autorité consultante) avant qu’elle n’arrête sa décision</a:t>
            </a:r>
          </a:p>
          <a:p>
            <a:pPr marL="457200" lvl="1" indent="0">
              <a:buNone/>
            </a:pPr>
            <a:endParaRPr lang="fr-CA" dirty="0"/>
          </a:p>
          <a:p>
            <a:pPr lvl="1"/>
            <a:endParaRPr lang="fr-CA" dirty="0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8438266" y="1348542"/>
            <a:ext cx="39788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ebdings" panose="05030102010509060703" pitchFamily="18" charset="2"/>
              <a:buChar char="4"/>
            </a:pPr>
            <a:r>
              <a:rPr lang="fr-CA" dirty="0">
                <a:solidFill>
                  <a:schemeClr val="accent5">
                    <a:lumMod val="75000"/>
                  </a:schemeClr>
                </a:solidFill>
              </a:rPr>
              <a:t>31 points de CPE</a:t>
            </a:r>
          </a:p>
          <a:p>
            <a:pPr marL="285750" indent="-285750">
              <a:buFont typeface="Webdings" panose="05030102010509060703" pitchFamily="18" charset="2"/>
              <a:buChar char="4"/>
            </a:pPr>
            <a:endParaRPr lang="fr-CA" dirty="0"/>
          </a:p>
          <a:p>
            <a:pPr marL="285750" indent="-285750">
              <a:buFont typeface="Webdings" panose="05030102010509060703" pitchFamily="18" charset="2"/>
              <a:buChar char="4"/>
            </a:pPr>
            <a:r>
              <a:rPr lang="fr-CA" dirty="0">
                <a:solidFill>
                  <a:schemeClr val="accent5">
                    <a:lumMod val="75000"/>
                  </a:schemeClr>
                </a:solidFill>
              </a:rPr>
              <a:t>Conventions – locale et nationale</a:t>
            </a:r>
          </a:p>
          <a:p>
            <a:pPr marL="285750" indent="-285750">
              <a:buFont typeface="Webdings" panose="05030102010509060703" pitchFamily="18" charset="2"/>
              <a:buChar char="4"/>
            </a:pPr>
            <a:endParaRPr lang="fr-CA" dirty="0"/>
          </a:p>
          <a:p>
            <a:pPr marL="285750" indent="-285750">
              <a:buFont typeface="Webdings" panose="05030102010509060703" pitchFamily="18" charset="2"/>
              <a:buChar char="4"/>
            </a:pPr>
            <a:r>
              <a:rPr lang="fr-CA" dirty="0">
                <a:solidFill>
                  <a:schemeClr val="accent5">
                    <a:lumMod val="75000"/>
                  </a:schemeClr>
                </a:solidFill>
              </a:rPr>
              <a:t>L.I.P.</a:t>
            </a: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8438266" y="2942190"/>
            <a:ext cx="3978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Lettre à la direction pour demander d’être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consultés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 5" descr="LogoAPL2014.jpg">
            <a:extLst>
              <a:ext uri="{FF2B5EF4-FFF2-40B4-BE49-F238E27FC236}">
                <a16:creationId xmlns:a16="http://schemas.microsoft.com/office/drawing/2014/main" id="{55C86FA5-2AD4-44C3-A34C-26C01E81406D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3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09" y="150223"/>
            <a:ext cx="10018713" cy="1752599"/>
          </a:xfrm>
        </p:spPr>
        <p:txBody>
          <a:bodyPr/>
          <a:lstStyle/>
          <a:p>
            <a:r>
              <a:rPr lang="fr-CA" dirty="0"/>
              <a:t>Les propositions   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09" y="2196736"/>
            <a:ext cx="10018713" cy="3124201"/>
          </a:xfrm>
        </p:spPr>
        <p:txBody>
          <a:bodyPr/>
          <a:lstStyle/>
          <a:p>
            <a:r>
              <a:rPr lang="fr-CA" dirty="0"/>
              <a:t>Les mandats </a:t>
            </a:r>
          </a:p>
          <a:p>
            <a:pPr lvl="1"/>
            <a:r>
              <a:rPr lang="fr-CA" dirty="0"/>
              <a:t>Les mandats du CPE peuvent provenir de plusieurs sources	:</a:t>
            </a:r>
          </a:p>
          <a:p>
            <a:pPr lvl="2"/>
            <a:r>
              <a:rPr lang="fr-CA" dirty="0"/>
              <a:t>divers comités dont les membres devraient être élus ou recommandés par le CPE;</a:t>
            </a:r>
          </a:p>
          <a:p>
            <a:pPr lvl="2"/>
            <a:r>
              <a:rPr lang="fr-CA" dirty="0"/>
              <a:t>assemblée générale</a:t>
            </a:r>
          </a:p>
          <a:p>
            <a:pPr lvl="2"/>
            <a:r>
              <a:rPr lang="fr-CA" dirty="0"/>
              <a:t>CPE (31 points de consultation, L.I.P., Régime pédagogique, </a:t>
            </a:r>
            <a:r>
              <a:rPr lang="fr-CA" dirty="0" smtClean="0"/>
              <a:t>conventions)</a:t>
            </a:r>
            <a:endParaRPr lang="fr-CA" dirty="0"/>
          </a:p>
          <a:p>
            <a:pPr lvl="2"/>
            <a:r>
              <a:rPr lang="fr-CA" dirty="0"/>
              <a:t>de la direction qui dépose un projet</a:t>
            </a:r>
          </a:p>
          <a:p>
            <a:pPr lvl="2"/>
            <a:endParaRPr lang="fr-CA" dirty="0"/>
          </a:p>
          <a:p>
            <a:pPr marL="914400" lvl="2" indent="0">
              <a:buNone/>
            </a:pPr>
            <a:endParaRPr lang="fr-CA" dirty="0"/>
          </a:p>
          <a:p>
            <a:pPr lvl="2"/>
            <a:endParaRPr lang="fr-CA" dirty="0"/>
          </a:p>
          <a:p>
            <a:pPr lvl="2"/>
            <a:endParaRPr lang="en-US" dirty="0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1972491" y="5014686"/>
            <a:ext cx="91388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Les mandats  doivent être clairs dès l’élection des membres participant aux différents comités:  « Carte blanche » ou  « Allers-retours en AG avec modifications au besoin puis retour en CPE pour l’élaboration d’une proposition »</a:t>
            </a:r>
          </a:p>
          <a:p>
            <a:endParaRPr lang="fr-CA" b="1" dirty="0"/>
          </a:p>
          <a:p>
            <a:r>
              <a:rPr lang="fr-CA" b="1" dirty="0"/>
              <a:t>	Mettre à l’ODJ du CPE « Suivi des différents comités »  </a:t>
            </a:r>
          </a:p>
          <a:p>
            <a:endParaRPr lang="en-US" dirty="0"/>
          </a:p>
        </p:txBody>
      </p:sp>
      <p:sp>
        <p:nvSpPr>
          <p:cNvPr id="6" name="ZoneTexte 5"/>
          <p:cNvSpPr txBox="1"/>
          <p:nvPr>
            <p:custDataLst>
              <p:tags r:id="rId4"/>
            </p:custDataLst>
          </p:nvPr>
        </p:nvSpPr>
        <p:spPr>
          <a:xfrm>
            <a:off x="8503920" y="1649669"/>
            <a:ext cx="2364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Organigramme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Image 6" descr="LogoAPL2014.jpg">
            <a:extLst>
              <a:ext uri="{FF2B5EF4-FFF2-40B4-BE49-F238E27FC236}">
                <a16:creationId xmlns:a16="http://schemas.microsoft.com/office/drawing/2014/main" id="{4C1B9BE4-2425-495C-9640-5DAB2BCCD2CB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  <p:pic>
        <p:nvPicPr>
          <p:cNvPr id="8" name="Image 7" descr="Résultats de recherche d'images pour « pense-bête »">
            <a:extLst>
              <a:ext uri="{FF2B5EF4-FFF2-40B4-BE49-F238E27FC236}">
                <a16:creationId xmlns:a16="http://schemas.microsoft.com/office/drawing/2014/main" id="{E19E13B5-5A00-46D4-8D35-DAF7DB1E2CF7}"/>
              </a:ext>
            </a:extLst>
          </p:cNvPr>
          <p:cNvPicPr/>
          <p:nvPr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777" y="6103508"/>
            <a:ext cx="30670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336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0" y="251462"/>
            <a:ext cx="10018713" cy="868680"/>
          </a:xfrm>
        </p:spPr>
        <p:txBody>
          <a:bodyPr/>
          <a:lstStyle/>
          <a:p>
            <a:r>
              <a:rPr lang="fr-CA" dirty="0"/>
              <a:t>Les propositions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10" y="1120142"/>
            <a:ext cx="10018713" cy="2785652"/>
          </a:xfrm>
        </p:spPr>
        <p:txBody>
          <a:bodyPr>
            <a:normAutofit/>
          </a:bodyPr>
          <a:lstStyle/>
          <a:p>
            <a:r>
              <a:rPr lang="fr-CA" dirty="0"/>
              <a:t>Proposition</a:t>
            </a:r>
          </a:p>
          <a:p>
            <a:pPr lvl="1"/>
            <a:r>
              <a:rPr lang="fr-CA" b="1" dirty="0"/>
              <a:t>Procès-verbal</a:t>
            </a:r>
            <a:r>
              <a:rPr lang="fr-CA" dirty="0"/>
              <a:t>:</a:t>
            </a:r>
          </a:p>
          <a:p>
            <a:pPr lvl="3"/>
            <a:r>
              <a:rPr lang="fr-CA" sz="1800" dirty="0"/>
              <a:t>Il faut écrire la proposition dans le procès-verbal en y incluant les mentions « proposée par …, appuyée par … , adoptée à majorité ou adoptée à l’unanimité</a:t>
            </a:r>
            <a:r>
              <a:rPr lang="fr-CA" sz="1800" dirty="0" smtClean="0"/>
              <a:t>. »</a:t>
            </a:r>
            <a:endParaRPr lang="fr-CA" sz="18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2076994" y="4648367"/>
            <a:ext cx="9065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ym typeface="Webdings" panose="05030102010509060703" pitchFamily="18" charset="2"/>
              </a:rPr>
              <a:t>  </a:t>
            </a:r>
            <a:r>
              <a:rPr lang="fr-CA" b="1" dirty="0"/>
              <a:t>La proposition s’appliquera </a:t>
            </a:r>
            <a:r>
              <a:rPr lang="fr-CA" b="1" u="sng" dirty="0"/>
              <a:t>5 jours</a:t>
            </a:r>
            <a:r>
              <a:rPr lang="fr-CA" b="1" dirty="0"/>
              <a:t> ouvrables après l’adoption du procès-verbal à moins que la direction indique son désaccord et les raisons qui motivent sa décision dans les </a:t>
            </a:r>
            <a:r>
              <a:rPr lang="fr-CA" b="1" u="sng" dirty="0"/>
              <a:t>5 jours </a:t>
            </a:r>
            <a:r>
              <a:rPr lang="fr-CA" b="1" dirty="0"/>
              <a:t>ouvrables suivant l’adoption du procès-verbal.</a:t>
            </a:r>
            <a:endParaRPr lang="en-US" b="1" dirty="0"/>
          </a:p>
        </p:txBody>
      </p:sp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7798525" y="3965303"/>
            <a:ext cx="334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Procès-verbal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" name="Image 7" descr="LogoAPL2014.jpg">
            <a:extLst>
              <a:ext uri="{FF2B5EF4-FFF2-40B4-BE49-F238E27FC236}">
                <a16:creationId xmlns:a16="http://schemas.microsoft.com/office/drawing/2014/main" id="{B54D9A48-EF20-4D38-8A37-2AA2C21A2AD7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21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0" y="251462"/>
            <a:ext cx="10018713" cy="868680"/>
          </a:xfrm>
        </p:spPr>
        <p:txBody>
          <a:bodyPr/>
          <a:lstStyle/>
          <a:p>
            <a:r>
              <a:rPr lang="fr-CA" dirty="0"/>
              <a:t>Les propositions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10" y="1120142"/>
            <a:ext cx="10018713" cy="3216728"/>
          </a:xfrm>
        </p:spPr>
        <p:txBody>
          <a:bodyPr>
            <a:normAutofit/>
          </a:bodyPr>
          <a:lstStyle/>
          <a:p>
            <a:r>
              <a:rPr lang="fr-CA" dirty="0"/>
              <a:t>Proposition séance tenante</a:t>
            </a:r>
            <a:endParaRPr lang="en-US" dirty="0"/>
          </a:p>
          <a:p>
            <a:pPr lvl="1"/>
            <a:r>
              <a:rPr lang="fr-CA" dirty="0"/>
              <a:t>Lorsque la proposition du CPE doit prendre effet </a:t>
            </a:r>
            <a:r>
              <a:rPr lang="fr-CA" b="1" dirty="0"/>
              <a:t>rapidement</a:t>
            </a:r>
            <a:r>
              <a:rPr lang="fr-CA" dirty="0"/>
              <a:t>, il est possible de déposer une proposition séance tenante. </a:t>
            </a:r>
          </a:p>
          <a:p>
            <a:pPr lvl="2"/>
            <a:r>
              <a:rPr lang="fr-CA" b="1" dirty="0"/>
              <a:t>Procès-verbal</a:t>
            </a:r>
            <a:r>
              <a:rPr lang="fr-CA" dirty="0"/>
              <a:t>:</a:t>
            </a:r>
          </a:p>
          <a:p>
            <a:pPr lvl="3"/>
            <a:r>
              <a:rPr lang="fr-CA" dirty="0"/>
              <a:t>Il faut écrire la proposition dans le procès-verbal en y incluant les mentions « proposée par …, appuyée par … , adoptée à majorité ou adoptée à l’unanimité</a:t>
            </a:r>
            <a:r>
              <a:rPr lang="fr-CA" dirty="0" smtClean="0"/>
              <a:t>. »</a:t>
            </a:r>
            <a:endParaRPr lang="fr-CA" dirty="0"/>
          </a:p>
          <a:p>
            <a:pPr lvl="3"/>
            <a:r>
              <a:rPr lang="fr-CA" dirty="0"/>
              <a:t>À la suite de cette proposition, il est important d’inscrire « La proposition est remise séance tenante à la direction</a:t>
            </a:r>
            <a:r>
              <a:rPr lang="fr-CA" dirty="0" smtClean="0"/>
              <a:t>. » </a:t>
            </a:r>
            <a:endParaRPr lang="fr-CA" dirty="0"/>
          </a:p>
        </p:txBody>
      </p:sp>
      <p:sp>
        <p:nvSpPr>
          <p:cNvPr id="5" name="Espace réservé du contenu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484310" y="4133308"/>
            <a:ext cx="10018713" cy="136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fr-CA" b="1" dirty="0"/>
              <a:t>Lettre à la direction</a:t>
            </a:r>
            <a:r>
              <a:rPr lang="fr-CA" dirty="0"/>
              <a:t>:</a:t>
            </a:r>
          </a:p>
          <a:p>
            <a:pPr lvl="3"/>
            <a:r>
              <a:rPr lang="fr-CA" dirty="0"/>
              <a:t>La proposition élaborée par les membres du CPE et « remise séance tenante » </a:t>
            </a:r>
            <a:r>
              <a:rPr lang="fr-CA" u="sng" dirty="0"/>
              <a:t>doit être reprise </a:t>
            </a:r>
            <a:r>
              <a:rPr lang="fr-CA" dirty="0"/>
              <a:t>sur une lettre séparée destinée à la direction.</a:t>
            </a:r>
          </a:p>
        </p:txBody>
      </p:sp>
      <p:sp>
        <p:nvSpPr>
          <p:cNvPr id="6" name="ZoneTexte 5"/>
          <p:cNvSpPr txBox="1"/>
          <p:nvPr>
            <p:custDataLst>
              <p:tags r:id="rId4"/>
            </p:custDataLst>
          </p:nvPr>
        </p:nvSpPr>
        <p:spPr>
          <a:xfrm>
            <a:off x="2233749" y="5421232"/>
            <a:ext cx="9065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ym typeface="Webdings" panose="05030102010509060703" pitchFamily="18" charset="2"/>
              </a:rPr>
              <a:t>  </a:t>
            </a:r>
            <a:r>
              <a:rPr lang="fr-CA" b="1" dirty="0"/>
              <a:t>La proposition remise séance tenante s’appliquera </a:t>
            </a:r>
            <a:r>
              <a:rPr lang="fr-CA" b="1" u="sng" dirty="0"/>
              <a:t>5 jours</a:t>
            </a:r>
            <a:r>
              <a:rPr lang="fr-CA" b="1" dirty="0"/>
              <a:t> ouvrables suivant le dépôt à la direction de ladite proposition </a:t>
            </a:r>
            <a:r>
              <a:rPr lang="fr-CA" b="1" u="sng" dirty="0"/>
              <a:t>à moins que </a:t>
            </a:r>
            <a:r>
              <a:rPr lang="fr-CA" b="1" dirty="0"/>
              <a:t>la direction indique son désaccord et les raisons qui motivent sa décision par écrit dans les </a:t>
            </a:r>
            <a:r>
              <a:rPr lang="fr-CA" b="1" u="sng" dirty="0"/>
              <a:t>5 jours </a:t>
            </a:r>
            <a:r>
              <a:rPr lang="fr-CA" b="1" dirty="0"/>
              <a:t>ouvrables suivant le dépôt de la proposition séance tenante.</a:t>
            </a:r>
            <a:endParaRPr lang="en-US" b="1" dirty="0"/>
          </a:p>
        </p:txBody>
      </p:sp>
      <p:sp>
        <p:nvSpPr>
          <p:cNvPr id="7" name="ZoneTexte 6"/>
          <p:cNvSpPr txBox="1"/>
          <p:nvPr>
            <p:custDataLst>
              <p:tags r:id="rId5"/>
            </p:custDataLst>
          </p:nvPr>
        </p:nvSpPr>
        <p:spPr>
          <a:xfrm>
            <a:off x="6766560" y="4093513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Procès-verbal et lettre à la direction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387459E-14D2-4B19-A85C-BA4A1BA35CC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233749" y="4004739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ET</a:t>
            </a:r>
          </a:p>
        </p:txBody>
      </p:sp>
      <p:pic>
        <p:nvPicPr>
          <p:cNvPr id="8" name="Image 7" descr="LogoAPL2014.jpg">
            <a:extLst>
              <a:ext uri="{FF2B5EF4-FFF2-40B4-BE49-F238E27FC236}">
                <a16:creationId xmlns:a16="http://schemas.microsoft.com/office/drawing/2014/main" id="{4791542B-C178-4513-8334-4D520C14B43D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96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Trouver l’erreur ! – Bravo !</a:t>
            </a:r>
          </a:p>
        </p:txBody>
      </p:sp>
      <p:pic>
        <p:nvPicPr>
          <p:cNvPr id="3" name="Image 2" descr="LogoAPL2014.jpg">
            <a:extLst>
              <a:ext uri="{FF2B5EF4-FFF2-40B4-BE49-F238E27FC236}">
                <a16:creationId xmlns:a16="http://schemas.microsoft.com/office/drawing/2014/main" id="{774B20A1-2983-4518-8CF8-D29306F4B01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3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09991" y="522513"/>
            <a:ext cx="10018713" cy="705395"/>
          </a:xfrm>
        </p:spPr>
        <p:txBody>
          <a:bodyPr/>
          <a:lstStyle/>
          <a:p>
            <a:r>
              <a:rPr lang="fr-CA" dirty="0"/>
              <a:t>Les propositions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40059" y="2442753"/>
            <a:ext cx="10018713" cy="3124201"/>
          </a:xfrm>
        </p:spPr>
        <p:txBody>
          <a:bodyPr>
            <a:noAutofit/>
          </a:bodyPr>
          <a:lstStyle/>
          <a:p>
            <a:r>
              <a:rPr lang="en-US" sz="2000" b="1" dirty="0"/>
              <a:t>Types de </a:t>
            </a:r>
            <a:r>
              <a:rPr lang="en-US" sz="2000" b="1" dirty="0" err="1"/>
              <a:t>recommandations</a:t>
            </a:r>
            <a:r>
              <a:rPr lang="en-US" sz="2000" b="1" dirty="0"/>
              <a:t> : Lettre-type à modifier au </a:t>
            </a:r>
            <a:r>
              <a:rPr lang="en-US" sz="2000" b="1" dirty="0" err="1"/>
              <a:t>besoin</a:t>
            </a:r>
            <a:endParaRPr lang="en-US" sz="2000" b="1" dirty="0"/>
          </a:p>
          <a:p>
            <a:pPr lvl="1">
              <a:lnSpc>
                <a:spcPts val="1760"/>
              </a:lnSpc>
            </a:pPr>
            <a:r>
              <a:rPr lang="en-US" sz="1800" dirty="0"/>
              <a:t>Amplitude</a:t>
            </a:r>
          </a:p>
          <a:p>
            <a:pPr lvl="1">
              <a:lnSpc>
                <a:spcPts val="1760"/>
              </a:lnSpc>
            </a:pPr>
            <a:r>
              <a:rPr lang="en-US" sz="1800" dirty="0" err="1"/>
              <a:t>Tâche</a:t>
            </a:r>
            <a:endParaRPr lang="en-US" sz="1800" dirty="0"/>
          </a:p>
          <a:p>
            <a:pPr lvl="1">
              <a:lnSpc>
                <a:spcPts val="1760"/>
              </a:lnSpc>
            </a:pPr>
            <a:r>
              <a:rPr lang="en-US" sz="1800" dirty="0" err="1"/>
              <a:t>Relocalisation</a:t>
            </a:r>
            <a:endParaRPr lang="en-US" sz="1800" dirty="0"/>
          </a:p>
          <a:p>
            <a:pPr lvl="1">
              <a:lnSpc>
                <a:spcPts val="1760"/>
              </a:lnSpc>
            </a:pPr>
            <a:r>
              <a:rPr lang="en-US" sz="1800" dirty="0" err="1"/>
              <a:t>Activités</a:t>
            </a:r>
            <a:r>
              <a:rPr lang="en-US" sz="1800" dirty="0"/>
              <a:t> </a:t>
            </a:r>
            <a:r>
              <a:rPr lang="en-US" sz="1800" dirty="0" err="1"/>
              <a:t>étudiantes</a:t>
            </a:r>
            <a:r>
              <a:rPr lang="en-US" sz="1800" dirty="0"/>
              <a:t>, voyages</a:t>
            </a:r>
          </a:p>
          <a:p>
            <a:pPr lvl="1">
              <a:lnSpc>
                <a:spcPts val="1760"/>
              </a:lnSpc>
            </a:pPr>
            <a:r>
              <a:rPr lang="en-US" sz="1800" dirty="0" err="1"/>
              <a:t>Mesures</a:t>
            </a:r>
            <a:r>
              <a:rPr lang="en-US" sz="1800" dirty="0"/>
              <a:t> </a:t>
            </a:r>
            <a:r>
              <a:rPr lang="en-US" sz="1800" dirty="0" err="1"/>
              <a:t>diverses</a:t>
            </a:r>
            <a:endParaRPr lang="en-US" sz="1800" dirty="0"/>
          </a:p>
          <a:p>
            <a:pPr lvl="1">
              <a:lnSpc>
                <a:spcPts val="1760"/>
              </a:lnSpc>
            </a:pPr>
            <a:r>
              <a:rPr lang="en-US" sz="1800" dirty="0"/>
              <a:t>Nominations </a:t>
            </a:r>
            <a:r>
              <a:rPr lang="en-US" sz="1800" dirty="0" err="1"/>
              <a:t>diverses</a:t>
            </a:r>
            <a:endParaRPr lang="en-US" sz="1800" dirty="0"/>
          </a:p>
          <a:p>
            <a:pPr lvl="2">
              <a:lnSpc>
                <a:spcPts val="1760"/>
              </a:lnSpc>
            </a:pPr>
            <a:r>
              <a:rPr lang="en-US" sz="1600" dirty="0" err="1"/>
              <a:t>Membres</a:t>
            </a:r>
            <a:r>
              <a:rPr lang="en-US" sz="1600" dirty="0"/>
              <a:t> du </a:t>
            </a:r>
            <a:r>
              <a:rPr lang="en-US" sz="1600" dirty="0" err="1"/>
              <a:t>comité</a:t>
            </a:r>
            <a:r>
              <a:rPr lang="en-US" sz="1600" dirty="0"/>
              <a:t> EHDAA</a:t>
            </a:r>
          </a:p>
          <a:p>
            <a:pPr lvl="2">
              <a:lnSpc>
                <a:spcPts val="1760"/>
              </a:lnSpc>
            </a:pPr>
            <a:r>
              <a:rPr lang="en-US" sz="1600" dirty="0" err="1"/>
              <a:t>Membres</a:t>
            </a:r>
            <a:r>
              <a:rPr lang="en-US" sz="1600" dirty="0"/>
              <a:t> de </a:t>
            </a:r>
            <a:r>
              <a:rPr lang="en-US" sz="1600" dirty="0" err="1"/>
              <a:t>différents</a:t>
            </a:r>
            <a:r>
              <a:rPr lang="en-US" sz="1600" dirty="0"/>
              <a:t> </a:t>
            </a:r>
            <a:r>
              <a:rPr lang="en-US" sz="1600" dirty="0" err="1"/>
              <a:t>comités</a:t>
            </a:r>
            <a:endParaRPr lang="en-US" sz="1600" dirty="0"/>
          </a:p>
          <a:p>
            <a:pPr lvl="2">
              <a:lnSpc>
                <a:spcPts val="1760"/>
              </a:lnSpc>
            </a:pPr>
            <a:r>
              <a:rPr lang="en-US" sz="1600" dirty="0"/>
              <a:t>Type </a:t>
            </a:r>
            <a:r>
              <a:rPr lang="en-US" sz="1600" dirty="0" err="1"/>
              <a:t>d’organisation</a:t>
            </a:r>
            <a:r>
              <a:rPr lang="en-US" sz="1600" dirty="0"/>
              <a:t> des services</a:t>
            </a:r>
          </a:p>
          <a:p>
            <a:pPr lvl="2">
              <a:lnSpc>
                <a:spcPts val="1760"/>
              </a:lnSpc>
            </a:pPr>
            <a:r>
              <a:rPr lang="en-US" sz="1600" dirty="0"/>
              <a:t>Nomination des </a:t>
            </a:r>
            <a:r>
              <a:rPr lang="en-US" sz="1600" dirty="0" err="1"/>
              <a:t>enseignants</a:t>
            </a:r>
            <a:r>
              <a:rPr lang="en-US" sz="1600" dirty="0"/>
              <a:t> </a:t>
            </a:r>
            <a:r>
              <a:rPr lang="en-US" sz="1600" dirty="0" err="1"/>
              <a:t>ressources</a:t>
            </a:r>
            <a:endParaRPr lang="en-US" sz="1600" dirty="0"/>
          </a:p>
          <a:p>
            <a:pPr lvl="2">
              <a:lnSpc>
                <a:spcPts val="1760"/>
              </a:lnSpc>
            </a:pPr>
            <a:r>
              <a:rPr lang="en-US" sz="1600" dirty="0"/>
              <a:t>Nomination des </a:t>
            </a:r>
            <a:r>
              <a:rPr lang="en-US" sz="1600" dirty="0" err="1"/>
              <a:t>enseignants</a:t>
            </a:r>
            <a:r>
              <a:rPr lang="en-US" sz="1600" dirty="0"/>
              <a:t> </a:t>
            </a:r>
            <a:r>
              <a:rPr lang="en-US" sz="1600" dirty="0" err="1"/>
              <a:t>soutien</a:t>
            </a:r>
            <a:endParaRPr lang="en-US" sz="1600" dirty="0"/>
          </a:p>
          <a:p>
            <a:pPr marL="457200" lvl="1" indent="0">
              <a:buNone/>
            </a:pPr>
            <a:endParaRPr lang="en-US" sz="100" dirty="0"/>
          </a:p>
          <a:p>
            <a:pPr marL="457200" lvl="1" indent="0">
              <a:buNone/>
            </a:pPr>
            <a:r>
              <a:rPr lang="en-US" sz="1800" dirty="0"/>
              <a:t>NB: </a:t>
            </a:r>
            <a:r>
              <a:rPr lang="en-US" sz="1800" dirty="0" err="1"/>
              <a:t>Ces</a:t>
            </a:r>
            <a:r>
              <a:rPr lang="en-US" sz="1800" dirty="0"/>
              <a:t> </a:t>
            </a:r>
            <a:r>
              <a:rPr lang="en-US" sz="1800" dirty="0" err="1"/>
              <a:t>exemples</a:t>
            </a:r>
            <a:r>
              <a:rPr lang="en-US" sz="1800" dirty="0"/>
              <a:t> de </a:t>
            </a:r>
            <a:r>
              <a:rPr lang="en-US" sz="1800" dirty="0" err="1"/>
              <a:t>recommandations</a:t>
            </a:r>
            <a:r>
              <a:rPr lang="en-US" sz="1800" dirty="0"/>
              <a:t> </a:t>
            </a:r>
            <a:r>
              <a:rPr lang="en-US" sz="1800" dirty="0" err="1"/>
              <a:t>n’ont</a:t>
            </a:r>
            <a:r>
              <a:rPr lang="en-US" sz="1800" dirty="0"/>
              <a:t> pas </a:t>
            </a:r>
            <a:r>
              <a:rPr lang="en-US" sz="1800" dirty="0" err="1"/>
              <a:t>nécessairement</a:t>
            </a:r>
            <a:r>
              <a:rPr lang="en-US" sz="1800" dirty="0"/>
              <a:t> à </a:t>
            </a:r>
            <a:r>
              <a:rPr lang="en-US" sz="1800" dirty="0" err="1"/>
              <a:t>être</a:t>
            </a:r>
            <a:r>
              <a:rPr lang="en-US" sz="1800" dirty="0"/>
              <a:t> remises séance </a:t>
            </a:r>
            <a:r>
              <a:rPr lang="en-US" sz="1800" dirty="0" err="1"/>
              <a:t>tenante</a:t>
            </a:r>
            <a:endParaRPr lang="en-US" sz="1800" dirty="0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7354388" y="3604744"/>
            <a:ext cx="334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Voir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 des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exemples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Image 4" descr="LogoAPL2014.jpg">
            <a:extLst>
              <a:ext uri="{FF2B5EF4-FFF2-40B4-BE49-F238E27FC236}">
                <a16:creationId xmlns:a16="http://schemas.microsoft.com/office/drawing/2014/main" id="{6418461A-14BD-4B3A-A8AE-F874443AC35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6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27553" y="327666"/>
            <a:ext cx="10018713" cy="1252942"/>
          </a:xfrm>
        </p:spPr>
        <p:txBody>
          <a:bodyPr>
            <a:normAutofit/>
          </a:bodyPr>
          <a:lstStyle/>
          <a:p>
            <a:r>
              <a:rPr lang="en-US" dirty="0"/>
              <a:t>Appel de la </a:t>
            </a:r>
            <a:r>
              <a:rPr lang="en-US" dirty="0" err="1"/>
              <a:t>décision</a:t>
            </a:r>
            <a:r>
              <a:rPr lang="en-US" dirty="0"/>
              <a:t> de la direction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27553" y="1455417"/>
            <a:ext cx="10018713" cy="1669869"/>
          </a:xfrm>
        </p:spPr>
        <p:txBody>
          <a:bodyPr/>
          <a:lstStyle/>
          <a:p>
            <a:r>
              <a:rPr lang="en-US" dirty="0" err="1"/>
              <a:t>Pourquoi</a:t>
            </a:r>
            <a:r>
              <a:rPr lang="en-US" dirty="0"/>
              <a:t> ? </a:t>
            </a:r>
          </a:p>
          <a:p>
            <a:pPr lvl="1"/>
            <a:r>
              <a:rPr lang="en-US" dirty="0" err="1"/>
              <a:t>Lorsque</a:t>
            </a:r>
            <a:r>
              <a:rPr lang="en-US" dirty="0"/>
              <a:t> </a:t>
            </a:r>
            <a:r>
              <a:rPr lang="en-US" dirty="0" err="1"/>
              <a:t>l’équipe-école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fr-CA" dirty="0"/>
              <a:t>insatisfaite de la décision de la direction, </a:t>
            </a:r>
            <a:endParaRPr lang="en-US" dirty="0"/>
          </a:p>
        </p:txBody>
      </p:sp>
      <p:sp>
        <p:nvSpPr>
          <p:cNvPr id="4" name="Espace réservé du contenu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7553" y="3125286"/>
            <a:ext cx="10018713" cy="95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Comment ? </a:t>
            </a:r>
          </a:p>
          <a:p>
            <a:pPr lvl="1"/>
            <a:r>
              <a:rPr lang="fr-CA" dirty="0"/>
              <a:t>Ils peuvent soumettre par écrit, à la direction générale, les motifs de leur désaccord.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Espace réservé du contenu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327553" y="4172499"/>
            <a:ext cx="10018713" cy="994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Quand</a:t>
            </a:r>
            <a:r>
              <a:rPr lang="en-US" dirty="0"/>
              <a:t>? </a:t>
            </a:r>
          </a:p>
          <a:p>
            <a:pPr lvl="1"/>
            <a:r>
              <a:rPr lang="fr-CA" dirty="0"/>
              <a:t>Dans les cinq jours ouvrables où la décision leur a été communiquée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Espace réservé du contenu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327553" y="5185970"/>
            <a:ext cx="10018713" cy="1397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 suite ? </a:t>
            </a:r>
          </a:p>
          <a:p>
            <a:pPr lvl="1"/>
            <a:r>
              <a:rPr lang="fr-CA" dirty="0"/>
              <a:t>La direction générale rencontrera les parties dans les </a:t>
            </a:r>
            <a:r>
              <a:rPr lang="fr-CA" b="1" dirty="0"/>
              <a:t>5 jours</a:t>
            </a:r>
            <a:r>
              <a:rPr lang="fr-CA" dirty="0"/>
              <a:t> suivants  cette demande pour tenter de </a:t>
            </a:r>
            <a:r>
              <a:rPr lang="fr-CA" b="1" dirty="0"/>
              <a:t>concilier</a:t>
            </a:r>
            <a:r>
              <a:rPr lang="fr-CA" dirty="0"/>
              <a:t> les positions. 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ZoneTexte 6"/>
          <p:cNvSpPr txBox="1"/>
          <p:nvPr>
            <p:custDataLst>
              <p:tags r:id="rId6"/>
            </p:custDataLst>
          </p:nvPr>
        </p:nvSpPr>
        <p:spPr>
          <a:xfrm>
            <a:off x="8472439" y="1682938"/>
            <a:ext cx="334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Appel de la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décision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" name="Image 7" descr="LogoAPL2014.jpg">
            <a:extLst>
              <a:ext uri="{FF2B5EF4-FFF2-40B4-BE49-F238E27FC236}">
                <a16:creationId xmlns:a16="http://schemas.microsoft.com/office/drawing/2014/main" id="{64C05BCE-0B4B-4FB9-9AAB-F1595A2A41E3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72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09" y="502921"/>
            <a:ext cx="10018713" cy="986246"/>
          </a:xfrm>
        </p:spPr>
        <p:txBody>
          <a:bodyPr/>
          <a:lstStyle/>
          <a:p>
            <a:r>
              <a:rPr lang="fr-CA" dirty="0"/>
              <a:t>Les suivis du CPE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09" y="1133200"/>
            <a:ext cx="10018713" cy="54364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Faire des liens</a:t>
            </a:r>
          </a:p>
          <a:p>
            <a:pPr lvl="1"/>
            <a:r>
              <a:rPr lang="en-US" dirty="0"/>
              <a:t>La </a:t>
            </a:r>
            <a:r>
              <a:rPr lang="en-US" dirty="0" err="1"/>
              <a:t>déléguée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le </a:t>
            </a:r>
            <a:r>
              <a:rPr lang="en-US" dirty="0" err="1"/>
              <a:t>délégué</a:t>
            </a:r>
            <a:r>
              <a:rPr lang="en-US" dirty="0"/>
              <a:t> </a:t>
            </a:r>
            <a:r>
              <a:rPr lang="en-US" dirty="0" err="1"/>
              <a:t>reçoit</a:t>
            </a:r>
            <a:r>
              <a:rPr lang="en-US" dirty="0"/>
              <a:t> et </a:t>
            </a:r>
            <a:r>
              <a:rPr lang="en-US" dirty="0" err="1"/>
              <a:t>transmet</a:t>
            </a:r>
            <a:r>
              <a:rPr lang="en-US" dirty="0"/>
              <a:t> de </a:t>
            </a:r>
            <a:r>
              <a:rPr lang="en-US" dirty="0" err="1"/>
              <a:t>l’information</a:t>
            </a:r>
            <a:endParaRPr lang="en-US" dirty="0"/>
          </a:p>
          <a:p>
            <a:pPr lvl="1"/>
            <a:r>
              <a:rPr lang="en-US" dirty="0"/>
              <a:t>Le CPE </a:t>
            </a:r>
            <a:r>
              <a:rPr lang="en-US" dirty="0" err="1"/>
              <a:t>formule</a:t>
            </a:r>
            <a:r>
              <a:rPr lang="en-US" dirty="0"/>
              <a:t> des propositions (consultation)</a:t>
            </a:r>
          </a:p>
          <a:p>
            <a:pPr lvl="1"/>
            <a:r>
              <a:rPr lang="en-US" dirty="0"/>
              <a:t>Le CPE </a:t>
            </a:r>
            <a:r>
              <a:rPr lang="en-US" dirty="0" err="1"/>
              <a:t>s’assure</a:t>
            </a:r>
            <a:r>
              <a:rPr lang="en-US" dirty="0"/>
              <a:t> du </a:t>
            </a:r>
            <a:r>
              <a:rPr lang="en-US" dirty="0" err="1"/>
              <a:t>suivi</a:t>
            </a:r>
            <a:r>
              <a:rPr lang="en-US" dirty="0"/>
              <a:t> des propositions</a:t>
            </a:r>
          </a:p>
          <a:p>
            <a:pPr lvl="2"/>
            <a:r>
              <a:rPr lang="en-US" dirty="0" err="1"/>
              <a:t>Auprès</a:t>
            </a:r>
            <a:r>
              <a:rPr lang="en-US" dirty="0"/>
              <a:t> des </a:t>
            </a:r>
            <a:r>
              <a:rPr lang="en-US" dirty="0" err="1"/>
              <a:t>enseignantes</a:t>
            </a:r>
            <a:r>
              <a:rPr lang="en-US" dirty="0"/>
              <a:t> et </a:t>
            </a:r>
            <a:r>
              <a:rPr lang="en-US" dirty="0" err="1"/>
              <a:t>enseignants</a:t>
            </a:r>
            <a:endParaRPr lang="en-US" dirty="0"/>
          </a:p>
          <a:p>
            <a:pPr lvl="2"/>
            <a:r>
              <a:rPr lang="en-US" dirty="0"/>
              <a:t>Par la </a:t>
            </a:r>
            <a:r>
              <a:rPr lang="en-US" dirty="0" err="1"/>
              <a:t>vérification</a:t>
            </a:r>
            <a:r>
              <a:rPr lang="en-US" dirty="0"/>
              <a:t> de </a:t>
            </a:r>
            <a:r>
              <a:rPr lang="en-US" dirty="0" err="1"/>
              <a:t>l’application</a:t>
            </a:r>
            <a:r>
              <a:rPr lang="en-US" dirty="0"/>
              <a:t> des propositions </a:t>
            </a:r>
            <a:r>
              <a:rPr lang="en-US" dirty="0" err="1"/>
              <a:t>accueillis</a:t>
            </a:r>
            <a:endParaRPr lang="en-US" dirty="0"/>
          </a:p>
          <a:p>
            <a:pPr lvl="2"/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transmettant</a:t>
            </a:r>
            <a:r>
              <a:rPr lang="en-US" dirty="0"/>
              <a:t> </a:t>
            </a:r>
            <a:r>
              <a:rPr lang="en-US" dirty="0" err="1"/>
              <a:t>l’information</a:t>
            </a:r>
            <a:r>
              <a:rPr lang="en-US" dirty="0"/>
              <a:t> </a:t>
            </a:r>
            <a:r>
              <a:rPr lang="en-US" dirty="0" err="1"/>
              <a:t>pertinente</a:t>
            </a:r>
            <a:r>
              <a:rPr lang="en-US" dirty="0"/>
              <a:t> aux </a:t>
            </a:r>
            <a:r>
              <a:rPr lang="en-US" dirty="0" err="1"/>
              <a:t>autres</a:t>
            </a:r>
            <a:r>
              <a:rPr lang="en-US" dirty="0"/>
              <a:t> instances </a:t>
            </a:r>
            <a:r>
              <a:rPr lang="en-US" dirty="0" err="1"/>
              <a:t>telles</a:t>
            </a:r>
            <a:r>
              <a:rPr lang="en-US" dirty="0"/>
              <a:t> que le CÉ</a:t>
            </a:r>
          </a:p>
          <a:p>
            <a:pPr lvl="1"/>
            <a:r>
              <a:rPr lang="en-US" dirty="0"/>
              <a:t>Les </a:t>
            </a:r>
            <a:r>
              <a:rPr lang="en-US" dirty="0" err="1"/>
              <a:t>représentants</a:t>
            </a:r>
            <a:r>
              <a:rPr lang="en-US" dirty="0"/>
              <a:t> </a:t>
            </a:r>
            <a:r>
              <a:rPr lang="en-US" dirty="0" err="1"/>
              <a:t>enseignants</a:t>
            </a:r>
            <a:r>
              <a:rPr lang="en-US" dirty="0"/>
              <a:t> au CÉ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solidaires</a:t>
            </a:r>
            <a:r>
              <a:rPr lang="en-US" dirty="0"/>
              <a:t> des propositions des </a:t>
            </a:r>
            <a:r>
              <a:rPr lang="en-US" dirty="0" err="1"/>
              <a:t>enseignantes</a:t>
            </a:r>
            <a:r>
              <a:rPr lang="en-US" dirty="0"/>
              <a:t> et des </a:t>
            </a:r>
            <a:r>
              <a:rPr lang="en-US" dirty="0" err="1"/>
              <a:t>enseignants</a:t>
            </a:r>
            <a:r>
              <a:rPr lang="en-US" dirty="0"/>
              <a:t> (CPE).  </a:t>
            </a:r>
          </a:p>
          <a:p>
            <a:pPr lvl="2"/>
            <a:r>
              <a:rPr lang="en-US" dirty="0"/>
              <a:t>Le CE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alors</a:t>
            </a:r>
            <a:r>
              <a:rPr lang="en-US" dirty="0"/>
              <a:t>:</a:t>
            </a:r>
          </a:p>
          <a:p>
            <a:pPr lvl="3"/>
            <a:r>
              <a:rPr lang="en-US" dirty="0" err="1"/>
              <a:t>Connaître</a:t>
            </a:r>
            <a:r>
              <a:rPr lang="en-US" dirty="0"/>
              <a:t> la position des </a:t>
            </a:r>
            <a:r>
              <a:rPr lang="en-US" dirty="0" err="1"/>
              <a:t>enseignantes</a:t>
            </a:r>
            <a:r>
              <a:rPr lang="en-US" dirty="0"/>
              <a:t> et </a:t>
            </a:r>
            <a:r>
              <a:rPr lang="en-US" dirty="0" err="1"/>
              <a:t>enseignants</a:t>
            </a:r>
            <a:endParaRPr lang="en-US" dirty="0"/>
          </a:p>
          <a:p>
            <a:pPr lvl="3"/>
            <a:r>
              <a:rPr lang="en-US" dirty="0" err="1"/>
              <a:t>Prendre</a:t>
            </a:r>
            <a:r>
              <a:rPr lang="en-US" dirty="0"/>
              <a:t> les </a:t>
            </a:r>
            <a:r>
              <a:rPr lang="en-US" dirty="0" err="1"/>
              <a:t>informations</a:t>
            </a:r>
            <a:r>
              <a:rPr lang="en-US" dirty="0"/>
              <a:t> </a:t>
            </a:r>
            <a:r>
              <a:rPr lang="en-US" dirty="0" err="1"/>
              <a:t>utiles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Consulter au </a:t>
            </a:r>
            <a:r>
              <a:rPr lang="en-US" dirty="0" err="1"/>
              <a:t>besoin</a:t>
            </a:r>
            <a:endParaRPr lang="en-US" dirty="0"/>
          </a:p>
          <a:p>
            <a:pPr lvl="3"/>
            <a:r>
              <a:rPr lang="en-US" dirty="0"/>
              <a:t>Demander du temps</a:t>
            </a:r>
          </a:p>
          <a:p>
            <a:pPr lvl="3"/>
            <a:r>
              <a:rPr lang="en-US" dirty="0" err="1"/>
              <a:t>S’assurer</a:t>
            </a:r>
            <a:r>
              <a:rPr lang="en-US" dirty="0"/>
              <a:t> de son devoir de </a:t>
            </a:r>
            <a:r>
              <a:rPr lang="en-US" dirty="0" err="1"/>
              <a:t>représentation</a:t>
            </a:r>
            <a:endParaRPr lang="en-US" dirty="0"/>
          </a:p>
          <a:p>
            <a:pPr lvl="3"/>
            <a:r>
              <a:rPr lang="en-US" dirty="0"/>
              <a:t>Demander </a:t>
            </a:r>
            <a:r>
              <a:rPr lang="en-US" dirty="0" err="1"/>
              <a:t>l’appui</a:t>
            </a:r>
            <a:r>
              <a:rPr lang="en-US" dirty="0"/>
              <a:t> des </a:t>
            </a:r>
            <a:r>
              <a:rPr lang="en-US" dirty="0" err="1"/>
              <a:t>collègues</a:t>
            </a:r>
            <a:r>
              <a:rPr lang="en-US" dirty="0"/>
              <a:t> </a:t>
            </a:r>
            <a:r>
              <a:rPr lang="en-US" dirty="0" err="1"/>
              <a:t>lors</a:t>
            </a:r>
            <a:r>
              <a:rPr lang="en-US" dirty="0"/>
              <a:t> de la parole au public au </a:t>
            </a:r>
            <a:r>
              <a:rPr lang="en-US" dirty="0" err="1"/>
              <a:t>besoin</a:t>
            </a:r>
            <a:endParaRPr lang="en-US" dirty="0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8847909" y="6049925"/>
            <a:ext cx="334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Adopter /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Approuver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Image 4" descr="LogoAPL2014.jpg">
            <a:extLst>
              <a:ext uri="{FF2B5EF4-FFF2-40B4-BE49-F238E27FC236}">
                <a16:creationId xmlns:a16="http://schemas.microsoft.com/office/drawing/2014/main" id="{A63342C9-FF5A-49C4-B745-75B548A7B478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96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09" y="176152"/>
            <a:ext cx="10018713" cy="874024"/>
          </a:xfrm>
        </p:spPr>
        <p:txBody>
          <a:bodyPr/>
          <a:lstStyle/>
          <a:p>
            <a:r>
              <a:rPr lang="fr-CA" dirty="0"/>
              <a:t>Les suivis du CPE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09" y="1050176"/>
            <a:ext cx="10350640" cy="5703323"/>
          </a:xfrm>
        </p:spPr>
        <p:txBody>
          <a:bodyPr>
            <a:normAutofit fontScale="92500" lnSpcReduction="20000"/>
          </a:bodyPr>
          <a:lstStyle/>
          <a:p>
            <a:endParaRPr lang="fr-CA" dirty="0"/>
          </a:p>
          <a:p>
            <a:r>
              <a:rPr lang="fr-CA" dirty="0"/>
              <a:t>CPE : Assurer le suivi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Transmettre l’information : du délégué au CPE et au CÉ et du CPE au CÉ</a:t>
            </a:r>
          </a:p>
          <a:p>
            <a:pPr lvl="2"/>
            <a:r>
              <a:rPr lang="fr-CA" dirty="0"/>
              <a:t>Se doter de mécanismes de transmission efficace de l’information</a:t>
            </a:r>
          </a:p>
          <a:p>
            <a:pPr marL="914400" lvl="2" indent="0">
              <a:buNone/>
            </a:pPr>
            <a:endParaRPr lang="fr-CA" dirty="0"/>
          </a:p>
          <a:p>
            <a:pPr lvl="1"/>
            <a:r>
              <a:rPr lang="fr-CA" dirty="0"/>
              <a:t>Transmettre l’information aux autres enseignantes et enseignants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dirty="0"/>
              <a:t>S’entendre en AG de la portée et des enjeux (propositions, mobilisation, …)</a:t>
            </a:r>
          </a:p>
          <a:p>
            <a:pPr marL="914400" lvl="2" indent="0">
              <a:buNone/>
            </a:pPr>
            <a:endParaRPr lang="fr-CA" dirty="0"/>
          </a:p>
          <a:p>
            <a:pPr lvl="1"/>
            <a:r>
              <a:rPr lang="fr-CA" dirty="0"/>
              <a:t>Établir un calendrier des principaux travaux du CPE</a:t>
            </a:r>
          </a:p>
          <a:p>
            <a:pPr marL="457200" lvl="1" indent="0">
              <a:buNone/>
            </a:pPr>
            <a:endParaRPr lang="fr-CA" dirty="0"/>
          </a:p>
          <a:p>
            <a:pPr lvl="1"/>
            <a:r>
              <a:rPr lang="fr-CA" dirty="0"/>
              <a:t>Faire le suivi des décisions</a:t>
            </a:r>
          </a:p>
          <a:p>
            <a:pPr lvl="2"/>
            <a:r>
              <a:rPr lang="fr-CA" dirty="0"/>
              <a:t>S’assurer de l’application des décisions prises</a:t>
            </a:r>
          </a:p>
          <a:p>
            <a:pPr lvl="2"/>
            <a:r>
              <a:rPr lang="fr-CA" dirty="0"/>
              <a:t>Modifier, au besoin, les propositions qui nécessitent des changements</a:t>
            </a:r>
          </a:p>
          <a:p>
            <a:pPr lvl="2"/>
            <a:r>
              <a:rPr lang="fr-CA" dirty="0"/>
              <a:t>Garder les PV en ordre afin de réutiliser certaines  d’entre elles les années suivantes</a:t>
            </a:r>
          </a:p>
          <a:p>
            <a:pPr marL="457200" lvl="1" indent="0">
              <a:buNone/>
            </a:pPr>
            <a:endParaRPr lang="fr-CA" dirty="0"/>
          </a:p>
          <a:p>
            <a:pPr lvl="1"/>
            <a:endParaRPr lang="fr-CA" dirty="0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8490858" y="4092182"/>
            <a:ext cx="334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Calendrier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 modifiable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Image 4" descr="LogoAPL2014.jpg">
            <a:extLst>
              <a:ext uri="{FF2B5EF4-FFF2-40B4-BE49-F238E27FC236}">
                <a16:creationId xmlns:a16="http://schemas.microsoft.com/office/drawing/2014/main" id="{36DD91DD-6C25-416D-9E75-2F52454F61D2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9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10" y="1867989"/>
            <a:ext cx="10018713" cy="3923211"/>
          </a:xfrm>
        </p:spPr>
        <p:txBody>
          <a:bodyPr>
            <a:normAutofit lnSpcReduction="10000"/>
          </a:bodyPr>
          <a:lstStyle/>
          <a:p>
            <a:r>
              <a:rPr lang="fr-CA" dirty="0"/>
              <a:t>Objectifs de la formation</a:t>
            </a:r>
          </a:p>
          <a:p>
            <a:r>
              <a:rPr lang="fr-CA" dirty="0"/>
              <a:t>Création du CPE </a:t>
            </a:r>
          </a:p>
          <a:p>
            <a:r>
              <a:rPr lang="fr-CA" dirty="0" smtClean="0"/>
              <a:t>Principes </a:t>
            </a:r>
            <a:r>
              <a:rPr lang="fr-CA" dirty="0"/>
              <a:t>du CPE</a:t>
            </a:r>
          </a:p>
          <a:p>
            <a:r>
              <a:rPr lang="fr-CA" dirty="0"/>
              <a:t>La consultation</a:t>
            </a:r>
          </a:p>
          <a:p>
            <a:r>
              <a:rPr lang="fr-CA" dirty="0"/>
              <a:t>Les propositions</a:t>
            </a:r>
          </a:p>
          <a:p>
            <a:r>
              <a:rPr lang="fr-CA" dirty="0"/>
              <a:t>Les suites</a:t>
            </a:r>
          </a:p>
          <a:p>
            <a:r>
              <a:rPr lang="fr-CA" dirty="0"/>
              <a:t>Outils remis aux participants</a:t>
            </a:r>
          </a:p>
          <a:p>
            <a:r>
              <a:rPr lang="fr-CA" dirty="0"/>
              <a:t>Surprise</a:t>
            </a:r>
          </a:p>
        </p:txBody>
      </p:sp>
      <p:pic>
        <p:nvPicPr>
          <p:cNvPr id="4" name="Image 3" descr="LogoAPL2014.jpg">
            <a:extLst>
              <a:ext uri="{FF2B5EF4-FFF2-40B4-BE49-F238E27FC236}">
                <a16:creationId xmlns:a16="http://schemas.microsoft.com/office/drawing/2014/main" id="{905F3DFE-5889-4817-BE9B-A9B5CB4EA2F4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75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09" y="176152"/>
            <a:ext cx="10018713" cy="874024"/>
          </a:xfrm>
        </p:spPr>
        <p:txBody>
          <a:bodyPr/>
          <a:lstStyle/>
          <a:p>
            <a:r>
              <a:rPr lang="fr-CA" dirty="0"/>
              <a:t>Les suivis du CPE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09" y="199386"/>
            <a:ext cx="10350640" cy="5703323"/>
          </a:xfrm>
        </p:spPr>
        <p:txBody>
          <a:bodyPr>
            <a:normAutofit/>
          </a:bodyPr>
          <a:lstStyle/>
          <a:p>
            <a:r>
              <a:rPr lang="fr-CA" dirty="0"/>
              <a:t>CPE : Travaux à venir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A" dirty="0"/>
              <a:t>Projet éducatif 2018-2019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A" dirty="0"/>
              <a:t>Mesures issues des règles budgétaires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CA" dirty="0"/>
              <a:t>Pour l’année 18-19 il y aura des travaux importants à faire en terme de consultation et de propositions tant au CPE qu’au CÉ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CA" dirty="0"/>
              <a:t>L’élaboration du projet éducatif et des </a:t>
            </a:r>
            <a:r>
              <a:rPr lang="fr-CA" b="1" dirty="0"/>
              <a:t>moyens</a:t>
            </a:r>
            <a:r>
              <a:rPr lang="fr-CA" dirty="0"/>
              <a:t> qui s’y rattachent seront à travailler en 2018-2019.   Afin que l’autonomie des enseignantes et des enseignants soit préservée, il sera utile d’effectuer les consultations nécessaires et des propositions </a:t>
            </a:r>
            <a:r>
              <a:rPr lang="fr-CA" dirty="0" err="1"/>
              <a:t>ralliantes</a:t>
            </a:r>
            <a:r>
              <a:rPr lang="fr-CA" dirty="0"/>
              <a:t>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CA" dirty="0"/>
              <a:t>Le MEES poursuit la décentralisation des sommes dans les écoles et les centres.  Il est nécessaire de s’assurer du suivi, de se mêler des décision quant à son utilisation.</a:t>
            </a:r>
          </a:p>
          <a:p>
            <a:pPr lvl="1"/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C6262A4-D69F-405F-8BAD-7FD5D53A705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890723" y="4781499"/>
            <a:ext cx="48031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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Objectifs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 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Conserver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notre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autonomie</a:t>
            </a:r>
            <a:endParaRPr lang="en-US" sz="2000" dirty="0">
              <a:solidFill>
                <a:schemeClr val="accent5">
                  <a:lumMod val="75000"/>
                </a:schemeClr>
              </a:solidFill>
              <a:sym typeface="Webdings" panose="05030102010509060703" pitchFamily="18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Répondre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 aux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besoins</a:t>
            </a:r>
            <a:endParaRPr lang="en-US" sz="2000" dirty="0">
              <a:solidFill>
                <a:schemeClr val="accent5">
                  <a:lumMod val="75000"/>
                </a:schemeClr>
              </a:solidFill>
              <a:sym typeface="Webdings" panose="05030102010509060703" pitchFamily="18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Ne pas se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cadenasser</a:t>
            </a:r>
            <a:endParaRPr lang="en-US" sz="2000" dirty="0">
              <a:solidFill>
                <a:schemeClr val="accent5">
                  <a:lumMod val="75000"/>
                </a:schemeClr>
              </a:solidFill>
              <a:sym typeface="Webdings" panose="05030102010509060703" pitchFamily="18" charset="2"/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 5" descr="LogoAPL2014.jpg">
            <a:extLst>
              <a:ext uri="{FF2B5EF4-FFF2-40B4-BE49-F238E27FC236}">
                <a16:creationId xmlns:a16="http://schemas.microsoft.com/office/drawing/2014/main" id="{E08495DC-7EA3-46B2-88ED-D46B6B06A26D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1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Documents remis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Clé USB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Cartable</a:t>
            </a:r>
          </a:p>
        </p:txBody>
      </p:sp>
      <p:pic>
        <p:nvPicPr>
          <p:cNvPr id="4" name="Image 3" descr="LogoAPL2014.jpg">
            <a:extLst>
              <a:ext uri="{FF2B5EF4-FFF2-40B4-BE49-F238E27FC236}">
                <a16:creationId xmlns:a16="http://schemas.microsoft.com/office/drawing/2014/main" id="{FCE572B2-75CA-40CF-803A-5927A39DE994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09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685800"/>
            <a:ext cx="10018713" cy="2743200"/>
          </a:xfrm>
        </p:spPr>
        <p:txBody>
          <a:bodyPr>
            <a:normAutofit/>
          </a:bodyPr>
          <a:lstStyle/>
          <a:p>
            <a:r>
              <a:rPr lang="en-US" b="1" dirty="0"/>
              <a:t>Merci à </a:t>
            </a:r>
            <a:r>
              <a:rPr lang="en-US" b="1" dirty="0" err="1"/>
              <a:t>vous</a:t>
            </a:r>
            <a:r>
              <a:rPr lang="en-US" b="1" dirty="0"/>
              <a:t>!</a:t>
            </a:r>
            <a:br>
              <a:rPr lang="en-US" b="1" dirty="0"/>
            </a:br>
            <a:r>
              <a:rPr lang="en-US" b="1" dirty="0"/>
              <a:t>Nous </a:t>
            </a:r>
            <a:r>
              <a:rPr lang="en-US" b="1" dirty="0" err="1"/>
              <a:t>sommes</a:t>
            </a:r>
            <a:r>
              <a:rPr lang="en-US" b="1" dirty="0"/>
              <a:t> </a:t>
            </a:r>
            <a:r>
              <a:rPr lang="en-US" b="1" dirty="0" err="1"/>
              <a:t>présents</a:t>
            </a:r>
            <a:r>
              <a:rPr lang="en-US" b="1" dirty="0"/>
              <a:t> pour </a:t>
            </a:r>
            <a:r>
              <a:rPr lang="en-US" b="1" dirty="0" err="1"/>
              <a:t>vous</a:t>
            </a:r>
            <a:r>
              <a:rPr lang="en-US" b="1" dirty="0"/>
              <a:t> </a:t>
            </a:r>
            <a:r>
              <a:rPr lang="en-US" b="1" dirty="0" err="1"/>
              <a:t>soutenir</a:t>
            </a:r>
            <a:r>
              <a:rPr lang="en-US" b="1" dirty="0"/>
              <a:t>!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“</a:t>
            </a:r>
            <a:r>
              <a:rPr lang="en-US" b="1" dirty="0" err="1"/>
              <a:t>S’organiser</a:t>
            </a:r>
            <a:r>
              <a:rPr lang="en-US" b="1" dirty="0"/>
              <a:t> </a:t>
            </a:r>
            <a:r>
              <a:rPr lang="en-US" b="1" dirty="0" err="1"/>
              <a:t>ou</a:t>
            </a:r>
            <a:r>
              <a:rPr lang="en-US" b="1" dirty="0"/>
              <a:t> se faire </a:t>
            </a:r>
            <a:r>
              <a:rPr lang="en-US" b="1" dirty="0" err="1"/>
              <a:t>organiser</a:t>
            </a:r>
            <a:r>
              <a:rPr lang="en-US" b="1" dirty="0"/>
              <a:t>?”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Évaluation</a:t>
            </a:r>
            <a:r>
              <a:rPr lang="en-US" dirty="0"/>
              <a:t> de la rencontre</a:t>
            </a:r>
          </a:p>
          <a:p>
            <a:r>
              <a:rPr lang="en-US" dirty="0"/>
              <a:t>Surprise!</a:t>
            </a:r>
          </a:p>
        </p:txBody>
      </p:sp>
      <p:pic>
        <p:nvPicPr>
          <p:cNvPr id="4" name="Image 3" descr="LogoAPL2014.jpg">
            <a:extLst>
              <a:ext uri="{FF2B5EF4-FFF2-40B4-BE49-F238E27FC236}">
                <a16:creationId xmlns:a16="http://schemas.microsoft.com/office/drawing/2014/main" id="{EAC724EC-7701-422D-9708-73172D77B48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3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09" y="672737"/>
            <a:ext cx="10018713" cy="542109"/>
          </a:xfrm>
        </p:spPr>
        <p:txBody>
          <a:bodyPr>
            <a:normAutofit fontScale="90000"/>
          </a:bodyPr>
          <a:lstStyle/>
          <a:p>
            <a:r>
              <a:rPr lang="fr-CA" dirty="0"/>
              <a:t>Objectifs de la formation</a:t>
            </a:r>
            <a:br>
              <a:rPr lang="fr-CA" dirty="0"/>
            </a:br>
            <a:endParaRPr lang="fr-CA" dirty="0"/>
          </a:p>
        </p:txBody>
      </p:sp>
      <p:pic>
        <p:nvPicPr>
          <p:cNvPr id="2050" name="Picture 2" descr="Image associé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670" y="1686726"/>
            <a:ext cx="5082632" cy="345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 rot="20124931">
            <a:off x="1421445" y="1652112"/>
            <a:ext cx="3505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Clarifier les mandats </a:t>
            </a:r>
          </a:p>
        </p:txBody>
      </p:sp>
      <p:sp>
        <p:nvSpPr>
          <p:cNvPr id="6" name="ZoneTexte 5"/>
          <p:cNvSpPr txBox="1"/>
          <p:nvPr>
            <p:custDataLst>
              <p:tags r:id="rId4"/>
            </p:custDataLst>
          </p:nvPr>
        </p:nvSpPr>
        <p:spPr>
          <a:xfrm>
            <a:off x="3939580" y="4988792"/>
            <a:ext cx="4851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En travaillant ensemble, reprenons le contrôle de notre comité – le CPE</a:t>
            </a:r>
          </a:p>
        </p:txBody>
      </p:sp>
      <p:sp>
        <p:nvSpPr>
          <p:cNvPr id="7" name="ZoneTexte 6"/>
          <p:cNvSpPr txBox="1"/>
          <p:nvPr>
            <p:custDataLst>
              <p:tags r:id="rId5"/>
            </p:custDataLst>
          </p:nvPr>
        </p:nvSpPr>
        <p:spPr>
          <a:xfrm rot="1208220">
            <a:off x="8033657" y="1775071"/>
            <a:ext cx="4428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Favoriser l’adhésion des personnes concernées</a:t>
            </a:r>
          </a:p>
        </p:txBody>
      </p:sp>
      <p:sp>
        <p:nvSpPr>
          <p:cNvPr id="8" name="ZoneTexte 7"/>
          <p:cNvSpPr txBox="1"/>
          <p:nvPr>
            <p:custDataLst>
              <p:tags r:id="rId6"/>
            </p:custDataLst>
          </p:nvPr>
        </p:nvSpPr>
        <p:spPr>
          <a:xfrm rot="19493062">
            <a:off x="7892442" y="4883684"/>
            <a:ext cx="409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Rectifier ou améliorer les procédures de votre CPE</a:t>
            </a:r>
          </a:p>
        </p:txBody>
      </p:sp>
      <p:sp>
        <p:nvSpPr>
          <p:cNvPr id="9" name="ZoneTexte 8"/>
          <p:cNvSpPr txBox="1"/>
          <p:nvPr>
            <p:custDataLst>
              <p:tags r:id="rId7"/>
            </p:custDataLst>
          </p:nvPr>
        </p:nvSpPr>
        <p:spPr>
          <a:xfrm rot="1728721">
            <a:off x="1043912" y="5303432"/>
            <a:ext cx="3043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Offrir des outils pour faciliter votre travail</a:t>
            </a:r>
          </a:p>
        </p:txBody>
      </p:sp>
      <p:pic>
        <p:nvPicPr>
          <p:cNvPr id="10" name="Image 9" descr="LogoAPL2014.jpg">
            <a:extLst>
              <a:ext uri="{FF2B5EF4-FFF2-40B4-BE49-F238E27FC236}">
                <a16:creationId xmlns:a16="http://schemas.microsoft.com/office/drawing/2014/main" id="{CA319B55-473A-442C-A5B3-6EEE405E83C9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93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0" y="241663"/>
            <a:ext cx="10018713" cy="1752599"/>
          </a:xfrm>
        </p:spPr>
        <p:txBody>
          <a:bodyPr/>
          <a:lstStyle/>
          <a:p>
            <a:r>
              <a:rPr lang="fr-CA" dirty="0"/>
              <a:t>Formation du CPE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10" y="1752599"/>
            <a:ext cx="10337576" cy="45567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A" dirty="0"/>
              <a:t>Vous trouverez, </a:t>
            </a:r>
            <a:r>
              <a:rPr lang="fr-CA" b="1" dirty="0"/>
              <a:t>dans vos documents</a:t>
            </a:r>
            <a:r>
              <a:rPr lang="fr-CA" dirty="0"/>
              <a:t>, les documents d’information concernant la formation du CPE.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Création du CPE;</a:t>
            </a:r>
          </a:p>
          <a:p>
            <a:r>
              <a:rPr lang="fr-CA" dirty="0"/>
              <a:t>Assemblée générale avant le 15 juin;</a:t>
            </a:r>
          </a:p>
          <a:p>
            <a:r>
              <a:rPr lang="fr-CA" dirty="0"/>
              <a:t>Le nom des représentantes et des représentants des enseignantes et des enseignants (au plus tard le 20 juin)</a:t>
            </a:r>
          </a:p>
          <a:p>
            <a:r>
              <a:rPr lang="fr-CA" dirty="0"/>
              <a:t>Constitution du CPE</a:t>
            </a:r>
          </a:p>
          <a:p>
            <a:r>
              <a:rPr lang="fr-CA" dirty="0"/>
              <a:t>Libération des membres</a:t>
            </a:r>
          </a:p>
          <a:p>
            <a:r>
              <a:rPr lang="fr-CA" dirty="0"/>
              <a:t>Procédures nécessaires à sa régie interne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pPr marL="0" indent="0">
              <a:buNone/>
            </a:pPr>
            <a:r>
              <a:rPr lang="fr-CA" dirty="0"/>
              <a:t>				</a:t>
            </a:r>
            <a:r>
              <a:rPr lang="fr-CA" b="1" dirty="0"/>
              <a:t>Rôle</a:t>
            </a:r>
            <a:r>
              <a:rPr lang="fr-CA" dirty="0"/>
              <a:t>     de la présidence :	- Élaborer l’ordre du jour</a:t>
            </a:r>
          </a:p>
          <a:p>
            <a:pPr marL="0" indent="0">
              <a:buNone/>
            </a:pPr>
            <a:r>
              <a:rPr lang="fr-CA" dirty="0">
                <a:solidFill>
                  <a:srgbClr val="FF0000"/>
                </a:solidFill>
              </a:rPr>
              <a:t>									</a:t>
            </a:r>
            <a:r>
              <a:rPr lang="fr-CA" dirty="0"/>
              <a:t>-</a:t>
            </a:r>
            <a:r>
              <a:rPr lang="fr-CA" dirty="0">
                <a:solidFill>
                  <a:srgbClr val="FF0000"/>
                </a:solidFill>
              </a:rPr>
              <a:t> </a:t>
            </a:r>
            <a:r>
              <a:rPr lang="fr-CA" dirty="0"/>
              <a:t>Convoquer le CPE</a:t>
            </a:r>
          </a:p>
          <a:p>
            <a:pPr marL="0" indent="0">
              <a:buNone/>
            </a:pPr>
            <a:r>
              <a:rPr lang="fr-CA" dirty="0"/>
              <a:t>									- S’assurer du bon déroulement de la réunion</a:t>
            </a:r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7375161" y="4030979"/>
            <a:ext cx="4127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ebdings" panose="05030102010509060703" pitchFamily="18" charset="2"/>
              <a:buChar char="4"/>
            </a:pPr>
            <a:r>
              <a:rPr lang="fr-CA" dirty="0">
                <a:solidFill>
                  <a:schemeClr val="accent5">
                    <a:lumMod val="75000"/>
                  </a:schemeClr>
                </a:solidFill>
                <a:sym typeface="Webdings" panose="05030102010509060703" pitchFamily="18" charset="2"/>
              </a:rPr>
              <a:t>Documents d’information</a:t>
            </a:r>
          </a:p>
          <a:p>
            <a:pPr marL="285750" indent="-285750">
              <a:buFont typeface="Webdings" panose="05030102010509060703" pitchFamily="18" charset="2"/>
              <a:buChar char="4"/>
            </a:pPr>
            <a:r>
              <a:rPr lang="fr-CA" dirty="0">
                <a:solidFill>
                  <a:schemeClr val="accent5">
                    <a:lumMod val="75000"/>
                  </a:schemeClr>
                </a:solidFill>
              </a:rPr>
              <a:t>Procédures nécessaires à sa régie interne</a:t>
            </a: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41632">
            <a:off x="2604545" y="4619095"/>
            <a:ext cx="1337664" cy="1438417"/>
          </a:xfrm>
          <a:prstGeom prst="rect">
            <a:avLst/>
          </a:prstGeom>
        </p:spPr>
      </p:pic>
      <p:pic>
        <p:nvPicPr>
          <p:cNvPr id="6" name="Image 5" descr="LogoAPL2014.jpg">
            <a:extLst>
              <a:ext uri="{FF2B5EF4-FFF2-40B4-BE49-F238E27FC236}">
                <a16:creationId xmlns:a16="http://schemas.microsoft.com/office/drawing/2014/main" id="{D20A25C8-2E0A-4BD9-9173-0F0E057111CF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0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110836"/>
            <a:ext cx="10018713" cy="1122219"/>
          </a:xfrm>
        </p:spPr>
        <p:txBody>
          <a:bodyPr/>
          <a:lstStyle/>
          <a:p>
            <a:r>
              <a:rPr lang="fr-CA" dirty="0"/>
              <a:t>Principes du CPE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3224" y="1233055"/>
            <a:ext cx="10593976" cy="4558146"/>
          </a:xfrm>
        </p:spPr>
        <p:txBody>
          <a:bodyPr>
            <a:normAutofit lnSpcReduction="10000"/>
          </a:bodyPr>
          <a:lstStyle/>
          <a:p>
            <a:r>
              <a:rPr lang="fr-CA" dirty="0"/>
              <a:t>Le CPE est au chapitre 4-0,00 de notre convention collective</a:t>
            </a:r>
          </a:p>
          <a:p>
            <a:pPr lvl="1"/>
            <a:r>
              <a:rPr lang="fr-CA" dirty="0"/>
              <a:t>Comité accueilli par la partie patronale et syndicale dans tout ce qu’elle contient</a:t>
            </a:r>
          </a:p>
          <a:p>
            <a:pPr lvl="1"/>
            <a:r>
              <a:rPr lang="fr-CA" dirty="0"/>
              <a:t>Il est le comité des enseignantes et des enseignants; pas celui de la direction.</a:t>
            </a:r>
          </a:p>
          <a:p>
            <a:endParaRPr lang="fr-CA" dirty="0"/>
          </a:p>
          <a:p>
            <a:r>
              <a:rPr lang="fr-CA" dirty="0"/>
              <a:t>CPE : Organisme des enseignants</a:t>
            </a:r>
          </a:p>
          <a:p>
            <a:pPr lvl="1"/>
            <a:r>
              <a:rPr lang="fr-CA" dirty="0"/>
              <a:t>Les membres élus y sont pour représenter les collègues enseignants</a:t>
            </a:r>
            <a:endParaRPr lang="fr-CA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fr-CA" dirty="0"/>
              <a:t>L’organisme qui émet les propositions à la direction </a:t>
            </a:r>
            <a:endParaRPr lang="fr-CA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fr-CA" dirty="0"/>
              <a:t>Les propositions acceptées sont appliquées telles quelles, les propositions refusées peuvent être contestées.</a:t>
            </a:r>
          </a:p>
          <a:p>
            <a:pPr lvl="2"/>
            <a:r>
              <a:rPr lang="fr-CA" dirty="0"/>
              <a:t>Ce n’est pas la direction qui propose!</a:t>
            </a:r>
          </a:p>
          <a:p>
            <a:pPr lvl="1"/>
            <a:r>
              <a:rPr lang="fr-CA" dirty="0"/>
              <a:t>Organisme conventionné, où il est possible d’avoir un levier. </a:t>
            </a:r>
            <a:endParaRPr lang="fr-C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Flèche droite 4"/>
          <p:cNvSpPr/>
          <p:nvPr>
            <p:custDataLst>
              <p:tags r:id="rId3"/>
            </p:custDataLst>
          </p:nvPr>
        </p:nvSpPr>
        <p:spPr>
          <a:xfrm>
            <a:off x="8477794" y="5460275"/>
            <a:ext cx="822960" cy="16981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 descr="LogoAPL2014.jpg">
            <a:extLst>
              <a:ext uri="{FF2B5EF4-FFF2-40B4-BE49-F238E27FC236}">
                <a16:creationId xmlns:a16="http://schemas.microsoft.com/office/drawing/2014/main" id="{541E5632-C0B1-4F0A-BE44-AD87250EEFF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204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110836"/>
            <a:ext cx="10018713" cy="1122219"/>
          </a:xfrm>
        </p:spPr>
        <p:txBody>
          <a:bodyPr/>
          <a:lstStyle/>
          <a:p>
            <a:r>
              <a:rPr lang="fr-CA" dirty="0"/>
              <a:t>Principes du CPE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11" y="1814732"/>
            <a:ext cx="9423176" cy="515212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fr-CA" sz="2400" b="1" dirty="0"/>
              <a:t>Organisme conventionné, où il est possible d’avoir un levier </a:t>
            </a:r>
          </a:p>
          <a:p>
            <a:pPr marL="0" lvl="1" indent="0">
              <a:buNone/>
            </a:pPr>
            <a:r>
              <a:rPr lang="fr-CA" sz="2400" b="1" dirty="0">
                <a:solidFill>
                  <a:schemeClr val="accent5">
                    <a:lumMod val="75000"/>
                  </a:schemeClr>
                </a:solidFill>
              </a:rPr>
              <a:t>Par ses propositions et les PV, le CPE :</a:t>
            </a:r>
          </a:p>
          <a:p>
            <a:pPr marL="0" indent="0">
              <a:buNone/>
            </a:pPr>
            <a:endParaRPr lang="fr-CA" sz="1050" dirty="0"/>
          </a:p>
          <a:p>
            <a:pPr lvl="2"/>
            <a:r>
              <a:rPr lang="fr-CA" sz="1900" dirty="0"/>
              <a:t>Laisse des traces;</a:t>
            </a:r>
          </a:p>
          <a:p>
            <a:pPr lvl="2"/>
            <a:r>
              <a:rPr lang="fr-CA" sz="1900" dirty="0"/>
              <a:t>Dresse un historique;</a:t>
            </a:r>
          </a:p>
          <a:p>
            <a:pPr lvl="2"/>
            <a:r>
              <a:rPr lang="fr-CA" sz="1900" dirty="0"/>
              <a:t>A la possibilité d’en appeler de la décision de la direction afin de demander de  concilier les partis</a:t>
            </a:r>
          </a:p>
          <a:p>
            <a:pPr marL="0" indent="0">
              <a:buNone/>
            </a:pPr>
            <a:endParaRPr lang="fr-CA" dirty="0"/>
          </a:p>
          <a:p>
            <a:pPr marL="0" lvl="1" indent="0">
              <a:buNone/>
            </a:pPr>
            <a:r>
              <a:rPr lang="fr-CA" sz="2400" b="1" dirty="0"/>
              <a:t>Conciliation :  </a:t>
            </a:r>
            <a:r>
              <a:rPr lang="fr-FR" dirty="0"/>
              <a:t>Action qui vise à rétablir la bonne entente entre des personnes dont les opinions ou les intérêts s'opposent : Rechercher la conciliation entre les parties opposées.         </a:t>
            </a:r>
          </a:p>
          <a:p>
            <a:pPr marL="0" lvl="1" indent="0">
              <a:buNone/>
            </a:pPr>
            <a:r>
              <a:rPr lang="fr-FR" dirty="0"/>
              <a:t> </a:t>
            </a:r>
            <a:r>
              <a:rPr lang="fr-FR" sz="1600" dirty="0"/>
              <a:t>http://www.larousse.fr</a:t>
            </a: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pPr lvl="1"/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pPr lvl="1"/>
            <a:endParaRPr lang="fr-CA" dirty="0"/>
          </a:p>
        </p:txBody>
      </p:sp>
      <p:pic>
        <p:nvPicPr>
          <p:cNvPr id="4" name="Image 3" descr="LogoAPL2014.jpg">
            <a:extLst>
              <a:ext uri="{FF2B5EF4-FFF2-40B4-BE49-F238E27FC236}">
                <a16:creationId xmlns:a16="http://schemas.microsoft.com/office/drawing/2014/main" id="{B1B7AB0B-18DB-411E-BC90-E8B9C339A9F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8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110836"/>
            <a:ext cx="10018713" cy="1122219"/>
          </a:xfrm>
        </p:spPr>
        <p:txBody>
          <a:bodyPr/>
          <a:lstStyle/>
          <a:p>
            <a:r>
              <a:rPr lang="fr-CA" dirty="0"/>
              <a:t>Principes du CPE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92870" y="971798"/>
            <a:ext cx="10018713" cy="4383974"/>
          </a:xfrm>
        </p:spPr>
        <p:txBody>
          <a:bodyPr>
            <a:normAutofit fontScale="92500" lnSpcReduction="20000"/>
          </a:bodyPr>
          <a:lstStyle/>
          <a:p>
            <a:endParaRPr lang="fr-CA" dirty="0"/>
          </a:p>
          <a:p>
            <a:r>
              <a:rPr lang="fr-CA" sz="2200" dirty="0"/>
              <a:t>CPE : Des sujets qui touchent notre autonomie collective y sont traités</a:t>
            </a:r>
          </a:p>
          <a:p>
            <a:pPr lvl="1"/>
            <a:r>
              <a:rPr lang="fr-CA" sz="1900" dirty="0"/>
              <a:t>Tâche</a:t>
            </a:r>
          </a:p>
          <a:p>
            <a:pPr lvl="1"/>
            <a:r>
              <a:rPr lang="fr-CA" sz="1900" dirty="0"/>
              <a:t>Perfectionnement</a:t>
            </a:r>
          </a:p>
          <a:p>
            <a:pPr lvl="1"/>
            <a:r>
              <a:rPr lang="fr-CA" sz="1900" dirty="0"/>
              <a:t>Horaire des journées pédagogiques</a:t>
            </a:r>
          </a:p>
          <a:p>
            <a:pPr lvl="1"/>
            <a:r>
              <a:rPr lang="fr-CA" sz="1900" dirty="0"/>
              <a:t>Budget</a:t>
            </a:r>
          </a:p>
          <a:p>
            <a:pPr lvl="1"/>
            <a:r>
              <a:rPr lang="fr-CA" sz="1900" dirty="0"/>
              <a:t>Normes et modalités</a:t>
            </a:r>
          </a:p>
          <a:p>
            <a:pPr lvl="1"/>
            <a:r>
              <a:rPr lang="fr-CA" sz="1900" b="1" dirty="0"/>
              <a:t>Projet éducatif (2018-2019)</a:t>
            </a:r>
          </a:p>
          <a:p>
            <a:pPr lvl="2"/>
            <a:r>
              <a:rPr lang="fr-CA" sz="1700" b="1" dirty="0"/>
              <a:t>Son élaboration</a:t>
            </a:r>
          </a:p>
          <a:p>
            <a:pPr lvl="2"/>
            <a:r>
              <a:rPr lang="fr-CA" sz="1700" b="1" dirty="0"/>
              <a:t>Les moyens à mettre en place pour sa réalisation</a:t>
            </a:r>
          </a:p>
          <a:p>
            <a:pPr lvl="1"/>
            <a:r>
              <a:rPr lang="fr-CA" sz="1900" dirty="0"/>
              <a:t>Plan de réussite</a:t>
            </a:r>
          </a:p>
          <a:p>
            <a:pPr lvl="1"/>
            <a:r>
              <a:rPr lang="fr-CA" sz="1900" dirty="0"/>
              <a:t>Choix des méthodes d’enseignement et des outils d’évaluation</a:t>
            </a:r>
          </a:p>
          <a:p>
            <a:pPr marL="457200" lvl="1" indent="0">
              <a:buNone/>
            </a:pPr>
            <a:endParaRPr lang="fr-CA" dirty="0"/>
          </a:p>
          <a:p>
            <a:pPr lvl="1"/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966841" y="2762151"/>
            <a:ext cx="5081247" cy="1712332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</p:pic>
      <p:pic>
        <p:nvPicPr>
          <p:cNvPr id="8" name="Image 7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13"/>
          <a:srcRect r="660" b="90576"/>
          <a:stretch/>
        </p:blipFill>
        <p:spPr>
          <a:xfrm>
            <a:off x="6077359" y="1554882"/>
            <a:ext cx="5608544" cy="32023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13"/>
          <a:srcRect t="89513"/>
          <a:stretch/>
        </p:blipFill>
        <p:spPr>
          <a:xfrm>
            <a:off x="6067425" y="2182100"/>
            <a:ext cx="5618478" cy="354634"/>
          </a:xfrm>
          <a:prstGeom prst="rect">
            <a:avLst/>
          </a:prstGeom>
        </p:spPr>
      </p:pic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6078101" y="1875116"/>
            <a:ext cx="5608544" cy="33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b="1" dirty="0">
                <a:solidFill>
                  <a:schemeClr val="tx1"/>
                </a:solidFill>
              </a:rPr>
              <a:t>           ……….</a:t>
            </a:r>
          </a:p>
        </p:txBody>
      </p:sp>
      <p:pic>
        <p:nvPicPr>
          <p:cNvPr id="11" name="Image 1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50" y="5355772"/>
            <a:ext cx="834947" cy="1167079"/>
          </a:xfrm>
          <a:prstGeom prst="rect">
            <a:avLst/>
          </a:prstGeom>
        </p:spPr>
      </p:pic>
      <p:sp>
        <p:nvSpPr>
          <p:cNvPr id="12" name="ZoneTexte 11"/>
          <p:cNvSpPr txBox="1"/>
          <p:nvPr>
            <p:custDataLst>
              <p:tags r:id="rId8"/>
            </p:custDataLst>
          </p:nvPr>
        </p:nvSpPr>
        <p:spPr>
          <a:xfrm>
            <a:off x="2000043" y="5202247"/>
            <a:ext cx="88043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Il ne faut pas se cadenasser, par exemple :</a:t>
            </a:r>
          </a:p>
          <a:p>
            <a:endParaRPr lang="fr-CA" b="1" dirty="0"/>
          </a:p>
          <a:p>
            <a:pPr marL="285750" indent="-285750">
              <a:buFontTx/>
              <a:buChar char="-"/>
            </a:pPr>
            <a:r>
              <a:rPr lang="fr-CA" sz="1600" b="1" dirty="0"/>
              <a:t>Dans le </a:t>
            </a:r>
            <a:r>
              <a:rPr lang="fr-CA" sz="1600" b="1" u="sng" dirty="0"/>
              <a:t>projet éducatif </a:t>
            </a:r>
            <a:r>
              <a:rPr lang="fr-CA" sz="1600" b="1" dirty="0"/>
              <a:t>avec des moyens qui limitent nos droits pourtant reconnus dans notre contrat de travail et dans les encadrements légaux.</a:t>
            </a:r>
          </a:p>
          <a:p>
            <a:pPr marL="285750" indent="-285750">
              <a:buFontTx/>
              <a:buChar char="-"/>
            </a:pPr>
            <a:r>
              <a:rPr lang="fr-CA" sz="1600" b="1" dirty="0"/>
              <a:t>Dans les </a:t>
            </a:r>
            <a:r>
              <a:rPr lang="fr-CA" sz="1600" b="1" u="sng" dirty="0"/>
              <a:t>normes et modalités </a:t>
            </a:r>
            <a:r>
              <a:rPr lang="fr-CA" sz="1600" b="1" dirty="0"/>
              <a:t>avec des obligations qui vont au-delà des encadrements prévus.</a:t>
            </a:r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6067425" y="1554882"/>
            <a:ext cx="5618478" cy="981852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4" name="Image 13" descr="LogoAPL2014.jpg">
            <a:extLst>
              <a:ext uri="{FF2B5EF4-FFF2-40B4-BE49-F238E27FC236}">
                <a16:creationId xmlns:a16="http://schemas.microsoft.com/office/drawing/2014/main" id="{86FB28D1-E381-4B5D-A19E-5DCD305BCFC1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3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110836"/>
            <a:ext cx="10018713" cy="1122219"/>
          </a:xfrm>
        </p:spPr>
        <p:txBody>
          <a:bodyPr/>
          <a:lstStyle/>
          <a:p>
            <a:r>
              <a:rPr lang="fr-CA" dirty="0"/>
              <a:t>Principes du CPE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58537" y="1076299"/>
            <a:ext cx="10737667" cy="51154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CA" dirty="0"/>
              <a:t>Le CPE est le comité des enseignantes et des enseignants</a:t>
            </a:r>
          </a:p>
          <a:p>
            <a:pPr marL="0" indent="0" algn="ctr">
              <a:buNone/>
            </a:pPr>
            <a:r>
              <a:rPr lang="fr-CA" dirty="0"/>
              <a:t>Le CPE </a:t>
            </a:r>
            <a:r>
              <a:rPr lang="fr-CA" u="sng" dirty="0"/>
              <a:t>n’est pas </a:t>
            </a:r>
            <a:r>
              <a:rPr lang="fr-CA" dirty="0"/>
              <a:t>le comité de la direction !   </a:t>
            </a:r>
          </a:p>
          <a:p>
            <a:pPr marL="0" indent="0" algn="ctr">
              <a:buNone/>
            </a:pPr>
            <a:r>
              <a:rPr lang="fr-CA" dirty="0"/>
              <a:t>Le CPE est le lieu tout désigné pour identifier les besoins, élaborer des solutions et établir les choix pour le mieux être collectif des enseignantes et enseignants!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sz="2600" b="1" dirty="0"/>
              <a:t>Il est important de développer des réflexes.</a:t>
            </a:r>
            <a:endParaRPr lang="fr-CA" dirty="0"/>
          </a:p>
          <a:p>
            <a:pPr lvl="1"/>
            <a:r>
              <a:rPr lang="fr-CA" b="1" i="1" dirty="0"/>
              <a:t>Exiger des documents </a:t>
            </a:r>
            <a:r>
              <a:rPr lang="fr-CA" dirty="0"/>
              <a:t>: « C’est écrit où ? »  -  « Quels sont les encadrements qui soutiennent votre argument ? » « Nous avons besoins de prendre connaissance de toutes les informations » </a:t>
            </a:r>
          </a:p>
          <a:p>
            <a:pPr lvl="1"/>
            <a:r>
              <a:rPr lang="fr-CA" b="1" i="1" dirty="0"/>
              <a:t>Exiger du temps </a:t>
            </a:r>
            <a:r>
              <a:rPr lang="fr-CA" dirty="0"/>
              <a:t>: « Nous vous reviendrons »</a:t>
            </a:r>
          </a:p>
          <a:p>
            <a:pPr lvl="1"/>
            <a:r>
              <a:rPr lang="fr-CA" b="1" i="1" dirty="0"/>
              <a:t>Refuser que la direction consulte en petits groupe</a:t>
            </a:r>
            <a:r>
              <a:rPr lang="fr-CA" dirty="0"/>
              <a:t> : « Nous avons </a:t>
            </a:r>
            <a:r>
              <a:rPr lang="fr-CA" dirty="0" smtClean="0"/>
              <a:t>besoin </a:t>
            </a:r>
            <a:r>
              <a:rPr lang="fr-CA" dirty="0"/>
              <a:t>de consulter notre équipe » - « Nous souhaitons que le comité X soumette son travail ou leurs recommandations au CPE et qu’il ne prenne pas de décisions à notre place sans nous consulter »</a:t>
            </a:r>
          </a:p>
        </p:txBody>
      </p:sp>
      <p:pic>
        <p:nvPicPr>
          <p:cNvPr id="4" name="Image 3" descr="LogoAPL2014.jpg">
            <a:extLst>
              <a:ext uri="{FF2B5EF4-FFF2-40B4-BE49-F238E27FC236}">
                <a16:creationId xmlns:a16="http://schemas.microsoft.com/office/drawing/2014/main" id="{8C4E7057-6B11-491C-A6A5-0B32C9995FB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4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2C3E2-03BC-4901-ADEF-C2160D2E9C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110836"/>
            <a:ext cx="10018713" cy="1122219"/>
          </a:xfrm>
        </p:spPr>
        <p:txBody>
          <a:bodyPr/>
          <a:lstStyle/>
          <a:p>
            <a:r>
              <a:rPr lang="fr-CA" dirty="0"/>
              <a:t>Principes du CPE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E11644-6AF5-48C8-BCEA-AE491FE0B1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84311" y="-154744"/>
            <a:ext cx="10450285" cy="6294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/>
              <a:t>		</a:t>
            </a:r>
            <a:endParaRPr lang="fr-CA" dirty="0"/>
          </a:p>
          <a:p>
            <a:r>
              <a:rPr lang="fr-CA" sz="2000" b="1" dirty="0"/>
              <a:t>Une direction peut vouloir amener ses idées.  Les enseignantes et les enseignants doivent pouvoir émettre leur position; c’est par le CPE que c’est possible. La direction peut présenter des projets, mais ce sont les membres du CPE qui proposent.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Ramener les points de CPE en CPE pour la formulation des propositions par exemple :</a:t>
            </a:r>
          </a:p>
          <a:p>
            <a:pPr lvl="2"/>
            <a:r>
              <a:rPr lang="fr-CA" dirty="0"/>
              <a:t>Décisions d’AG</a:t>
            </a:r>
          </a:p>
          <a:p>
            <a:pPr lvl="2"/>
            <a:r>
              <a:rPr lang="fr-CA" dirty="0"/>
              <a:t>Travaux des comités</a:t>
            </a:r>
          </a:p>
          <a:p>
            <a:pPr lvl="2"/>
            <a:r>
              <a:rPr lang="fr-CA" dirty="0"/>
              <a:t>Décisions émanant de discussions informelles</a:t>
            </a:r>
          </a:p>
        </p:txBody>
      </p:sp>
      <p:pic>
        <p:nvPicPr>
          <p:cNvPr id="4" name="Image 3" descr="LogoAPL2014.jpg">
            <a:extLst>
              <a:ext uri="{FF2B5EF4-FFF2-40B4-BE49-F238E27FC236}">
                <a16:creationId xmlns:a16="http://schemas.microsoft.com/office/drawing/2014/main" id="{EE366D4A-24CF-428C-AA45-B3EDF777684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0679832" y="6422291"/>
            <a:ext cx="1512168" cy="4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333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624</TotalTime>
  <Words>1465</Words>
  <Application>Microsoft Office PowerPoint</Application>
  <PresentationFormat>Grand écran</PresentationFormat>
  <Paragraphs>241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Bahnschrift</vt:lpstr>
      <vt:lpstr>Calibri</vt:lpstr>
      <vt:lpstr>Corbel</vt:lpstr>
      <vt:lpstr>Webdings</vt:lpstr>
      <vt:lpstr>Wingdings</vt:lpstr>
      <vt:lpstr>Parallaxe</vt:lpstr>
      <vt:lpstr>Formation CPE</vt:lpstr>
      <vt:lpstr>Ordre du jour</vt:lpstr>
      <vt:lpstr>Objectifs de la formation </vt:lpstr>
      <vt:lpstr>Formation du CPE</vt:lpstr>
      <vt:lpstr>Principes du CPE</vt:lpstr>
      <vt:lpstr>Principes du CPE</vt:lpstr>
      <vt:lpstr>Principes du CPE</vt:lpstr>
      <vt:lpstr>Principes du CPE</vt:lpstr>
      <vt:lpstr>Principes du CPE</vt:lpstr>
      <vt:lpstr>Consultation</vt:lpstr>
      <vt:lpstr>Consultation</vt:lpstr>
      <vt:lpstr>Les propositions    </vt:lpstr>
      <vt:lpstr>Les propositions</vt:lpstr>
      <vt:lpstr>Les propositions</vt:lpstr>
      <vt:lpstr>Trouver l’erreur ! – Bravo !</vt:lpstr>
      <vt:lpstr>Les propositions</vt:lpstr>
      <vt:lpstr>Appel de la décision de la direction </vt:lpstr>
      <vt:lpstr>Les suivis du CPE</vt:lpstr>
      <vt:lpstr>Les suivis du CPE</vt:lpstr>
      <vt:lpstr>Les suivis du CPE</vt:lpstr>
      <vt:lpstr>Documents remis</vt:lpstr>
      <vt:lpstr>Merci à vous! Nous sommes présents pour vous soutenir!  “S’organiser ou se faire organiser?”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CPE</dc:title>
  <dc:creator>Martine Provost</dc:creator>
  <cp:lastModifiedBy>Kim D'Amour</cp:lastModifiedBy>
  <cp:revision>56</cp:revision>
  <cp:lastPrinted>2017-11-22T18:45:18Z</cp:lastPrinted>
  <dcterms:created xsi:type="dcterms:W3CDTF">2017-10-03T13:56:43Z</dcterms:created>
  <dcterms:modified xsi:type="dcterms:W3CDTF">2018-01-15T16:55:37Z</dcterms:modified>
</cp:coreProperties>
</file>