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tags/tag3.xml" ContentType="application/vnd.openxmlformats-officedocument.presentationml.tags+xml"/>
  <Override PartName="/ppt/notesSlides/notesSlide32.xml" ContentType="application/vnd.openxmlformats-officedocument.presentationml.notesSlide+xml"/>
  <Override PartName="/ppt/tags/tag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5.xml" ContentType="application/vnd.openxmlformats-officedocument.presentationml.tags+xml"/>
  <Override PartName="/ppt/notesSlides/notesSlide35.xml" ContentType="application/vnd.openxmlformats-officedocument.presentationml.notesSlide+xml"/>
  <Override PartName="/ppt/tags/tag6.xml" ContentType="application/vnd.openxmlformats-officedocument.presentationml.tags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4"/>
  </p:notesMasterIdLst>
  <p:handoutMasterIdLst>
    <p:handoutMasterId r:id="rId45"/>
  </p:handoutMasterIdLst>
  <p:sldIdLst>
    <p:sldId id="290" r:id="rId5"/>
    <p:sldId id="259" r:id="rId6"/>
    <p:sldId id="359" r:id="rId7"/>
    <p:sldId id="941" r:id="rId8"/>
    <p:sldId id="442" r:id="rId9"/>
    <p:sldId id="915" r:id="rId10"/>
    <p:sldId id="979" r:id="rId11"/>
    <p:sldId id="980" r:id="rId12"/>
    <p:sldId id="985" r:id="rId13"/>
    <p:sldId id="913" r:id="rId14"/>
    <p:sldId id="956" r:id="rId15"/>
    <p:sldId id="958" r:id="rId16"/>
    <p:sldId id="955" r:id="rId17"/>
    <p:sldId id="914" r:id="rId18"/>
    <p:sldId id="552" r:id="rId19"/>
    <p:sldId id="553" r:id="rId20"/>
    <p:sldId id="502" r:id="rId21"/>
    <p:sldId id="960" r:id="rId22"/>
    <p:sldId id="959" r:id="rId23"/>
    <p:sldId id="965" r:id="rId24"/>
    <p:sldId id="967" r:id="rId25"/>
    <p:sldId id="940" r:id="rId26"/>
    <p:sldId id="963" r:id="rId27"/>
    <p:sldId id="962" r:id="rId28"/>
    <p:sldId id="964" r:id="rId29"/>
    <p:sldId id="983" r:id="rId30"/>
    <p:sldId id="986" r:id="rId31"/>
    <p:sldId id="978" r:id="rId32"/>
    <p:sldId id="981" r:id="rId33"/>
    <p:sldId id="961" r:id="rId34"/>
    <p:sldId id="975" r:id="rId35"/>
    <p:sldId id="987" r:id="rId36"/>
    <p:sldId id="988" r:id="rId37"/>
    <p:sldId id="989" r:id="rId38"/>
    <p:sldId id="897" r:id="rId39"/>
    <p:sldId id="898" r:id="rId40"/>
    <p:sldId id="899" r:id="rId41"/>
    <p:sldId id="900" r:id="rId42"/>
    <p:sldId id="344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y Poissant" initials="GP" lastIdx="0" clrIdx="0">
    <p:extLst>
      <p:ext uri="{19B8F6BF-5375-455C-9EA6-DF929625EA0E}">
        <p15:presenceInfo xmlns:p15="http://schemas.microsoft.com/office/powerpoint/2012/main" userId="S-1-5-21-4117363507-1003179025-3813642187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088"/>
    <a:srgbClr val="FD8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'Amour" userId="c3c4d3d5-3013-4803-a18d-5d3da3305c12" providerId="ADAL" clId="{7A05DF10-D1C3-4024-A661-E0BBFC986E3E}"/>
    <pc:docChg chg="custSel modSld">
      <pc:chgData name="Kim D'Amour" userId="c3c4d3d5-3013-4803-a18d-5d3da3305c12" providerId="ADAL" clId="{7A05DF10-D1C3-4024-A661-E0BBFC986E3E}" dt="2023-10-11T20:06:01.517" v="0" actId="21"/>
      <pc:docMkLst>
        <pc:docMk/>
      </pc:docMkLst>
      <pc:sldChg chg="addSp delSp modSp mod">
        <pc:chgData name="Kim D'Amour" userId="c3c4d3d5-3013-4803-a18d-5d3da3305c12" providerId="ADAL" clId="{7A05DF10-D1C3-4024-A661-E0BBFC986E3E}" dt="2023-10-11T20:06:01.517" v="0" actId="21"/>
        <pc:sldMkLst>
          <pc:docMk/>
          <pc:sldMk cId="418495444" sldId="941"/>
        </pc:sldMkLst>
        <pc:spChg chg="del">
          <ac:chgData name="Kim D'Amour" userId="c3c4d3d5-3013-4803-a18d-5d3da3305c12" providerId="ADAL" clId="{7A05DF10-D1C3-4024-A661-E0BBFC986E3E}" dt="2023-10-11T20:06:01.517" v="0" actId="21"/>
          <ac:spMkLst>
            <pc:docMk/>
            <pc:sldMk cId="418495444" sldId="941"/>
            <ac:spMk id="3" creationId="{00000000-0000-0000-0000-000000000000}"/>
          </ac:spMkLst>
        </pc:spChg>
        <pc:spChg chg="add mod">
          <ac:chgData name="Kim D'Amour" userId="c3c4d3d5-3013-4803-a18d-5d3da3305c12" providerId="ADAL" clId="{7A05DF10-D1C3-4024-A661-E0BBFC986E3E}" dt="2023-10-11T20:06:01.517" v="0" actId="21"/>
          <ac:spMkLst>
            <pc:docMk/>
            <pc:sldMk cId="418495444" sldId="941"/>
            <ac:spMk id="5" creationId="{D01B721F-AF66-15D7-215D-05F1F3A91C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948" cy="464741"/>
          </a:xfrm>
          <a:prstGeom prst="rect">
            <a:avLst/>
          </a:prstGeom>
        </p:spPr>
        <p:txBody>
          <a:bodyPr vert="horz" lIns="93474" tIns="46738" rIns="93474" bIns="467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837" y="1"/>
            <a:ext cx="3037948" cy="464741"/>
          </a:xfrm>
          <a:prstGeom prst="rect">
            <a:avLst/>
          </a:prstGeom>
        </p:spPr>
        <p:txBody>
          <a:bodyPr vert="horz" lIns="93474" tIns="46738" rIns="93474" bIns="467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F8D0C9-596F-4345-A6FB-CAAB641DA032}" type="datetimeFigureOut">
              <a:rPr lang="fr-CA"/>
              <a:pPr>
                <a:defRPr/>
              </a:pPr>
              <a:t>2023-10-11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30064"/>
            <a:ext cx="3037948" cy="464740"/>
          </a:xfrm>
          <a:prstGeom prst="rect">
            <a:avLst/>
          </a:prstGeom>
        </p:spPr>
        <p:txBody>
          <a:bodyPr vert="horz" lIns="93474" tIns="46738" rIns="93474" bIns="467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837" y="8830064"/>
            <a:ext cx="3037948" cy="464740"/>
          </a:xfrm>
          <a:prstGeom prst="rect">
            <a:avLst/>
          </a:prstGeom>
        </p:spPr>
        <p:txBody>
          <a:bodyPr vert="horz" lIns="93474" tIns="46738" rIns="93474" bIns="467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77D173-6773-43AD-AD4B-AD6AE1756E2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948" cy="464741"/>
          </a:xfrm>
          <a:prstGeom prst="rect">
            <a:avLst/>
          </a:prstGeom>
        </p:spPr>
        <p:txBody>
          <a:bodyPr vert="horz" lIns="93474" tIns="46738" rIns="93474" bIns="467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837" y="1"/>
            <a:ext cx="3037948" cy="464741"/>
          </a:xfrm>
          <a:prstGeom prst="rect">
            <a:avLst/>
          </a:prstGeom>
        </p:spPr>
        <p:txBody>
          <a:bodyPr vert="horz" lIns="93474" tIns="46738" rIns="93474" bIns="467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905DC3-6A94-4647-8698-F5BFF462A853}" type="datetimeFigureOut">
              <a:rPr lang="fr-FR"/>
              <a:pPr>
                <a:defRPr/>
              </a:pPr>
              <a:t>11/10/2023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5325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74" tIns="46738" rIns="93474" bIns="46738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87" y="4415831"/>
            <a:ext cx="5608643" cy="4184258"/>
          </a:xfrm>
          <a:prstGeom prst="rect">
            <a:avLst/>
          </a:prstGeom>
        </p:spPr>
        <p:txBody>
          <a:bodyPr vert="horz" lIns="93474" tIns="46738" rIns="93474" bIns="46738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30064"/>
            <a:ext cx="3037948" cy="464740"/>
          </a:xfrm>
          <a:prstGeom prst="rect">
            <a:avLst/>
          </a:prstGeom>
        </p:spPr>
        <p:txBody>
          <a:bodyPr vert="horz" lIns="93474" tIns="46738" rIns="93474" bIns="467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837" y="8830064"/>
            <a:ext cx="3037948" cy="464740"/>
          </a:xfrm>
          <a:prstGeom prst="rect">
            <a:avLst/>
          </a:prstGeom>
        </p:spPr>
        <p:txBody>
          <a:bodyPr vert="horz" lIns="93474" tIns="46738" rIns="93474" bIns="467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D04E45-E671-4868-B25B-CF11E12F535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8E9E1-4442-4C0D-8C9B-A2311082C04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03284-092B-4DE2-9A34-D82541DE881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21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DE94F-5666-46E3-84F0-F9735999122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58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03284-092B-4DE2-9A34-D82541DE881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161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C26D-A82A-4796-B91D-44A949A685C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620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796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C26D-A82A-4796-B91D-44A949A685C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569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21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79A10-74A5-4AF3-8485-29366DFA451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723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C26D-A82A-4796-B91D-44A949A685C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43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575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C26D-A82A-4796-B91D-44A949A685C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1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92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653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18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/>
              <a:t>Appeler Jacinthe Guérin, présidente d’élections 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C26D-A82A-4796-B91D-44A949A685C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911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609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C26D-A82A-4796-B91D-44A949A685C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8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03284-092B-4DE2-9A34-D82541DE881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04E45-E671-4868-B25B-CF11E12F5352}" type="slidenum">
              <a:rPr lang="fr-CA" smtClean="0"/>
              <a:pPr>
                <a:defRPr/>
              </a:pPr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0270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04E45-E671-4868-B25B-CF11E12F5352}" type="slidenum">
              <a:rPr lang="fr-CA" smtClean="0"/>
              <a:pPr>
                <a:defRPr/>
              </a:pPr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6900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04E45-E671-4868-B25B-CF11E12F5352}" type="slidenum">
              <a:rPr lang="fr-CA" smtClean="0"/>
              <a:pPr>
                <a:defRPr/>
              </a:pPr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2354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04E45-E671-4868-B25B-CF11E12F5352}" type="slidenum">
              <a:rPr lang="fr-CA" smtClean="0"/>
              <a:pPr>
                <a:defRPr/>
              </a:pPr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987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C26D-A82A-4796-B91D-44A949A685C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70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C26D-A82A-4796-B91D-44A949A685C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528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BD256E-45E1-4A1D-8CA0-072DAE75C22B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79A10-74A5-4AF3-8485-29366DFA451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04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03284-092B-4DE2-9A34-D82541DE881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97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0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78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B186-BD3A-408C-AE66-85805D44D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3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B64EFC60-42DD-4FB6-903F-C32EBE9C6AE0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8516774A-6B0F-4880-B77D-81D5449C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95F62991-A1D6-4894-B0A8-D7824AEEFB1C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12B97E21-32A7-44EF-8EBB-B4535AC31F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37208DE9-0C64-4C4B-B0B8-3B9586FDDE3B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F1B590D5-9632-4F19-A5DF-404BCD8138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717AA76A-01E4-430B-AA7F-E06BBDFEE5BB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D430391D-7CF0-4833-BD57-16FCF41EEE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C42BB28B-636B-4D0E-87B8-9CD94272AAF6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2A88A576-E69A-45FB-B340-E82A1FF5A9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BDFC8248-54AF-46CA-865E-7E439E5ECB6A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65A2CCC7-7614-4F0E-AAA5-95AA5BED99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B67861D2-C527-4C22-8BFD-245F13A5B52A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A0425029-7EBA-4C63-8138-7FFF934D21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9B7C11C8-27A9-4983-B349-87F7BCA43858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C255CA1A-D87E-4C75-B204-416F8DC7B3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F1BCABAD-9C14-4E9A-B346-3334F7E07834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440E5F5B-2768-4BBD-BB16-D755440BD5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03BACDB8-8564-4AE4-BE47-F0EBF2B2CF54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452F056C-7E84-475E-A2B3-DA557D4F08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rrondir un rectangle à un seul coin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61180A3E-778C-4A71-9AD3-AF2A6F4643D8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E64168C8-9717-4BD2-82C1-CCFE0486FC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31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DEDEDE">
                    <a:shade val="50000"/>
                  </a:srgbClr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362C1713-3326-4BE2-9F26-AD044D484913}" type="datetime1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rgbClr val="DEDEDE">
                    <a:shade val="50000"/>
                  </a:srgbClr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DEDEDE">
                    <a:shade val="50000"/>
                  </a:srgbClr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99491D9B-C19B-421F-AE22-19F57703F5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7172A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8B7C3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8B7C3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DE50E4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r/ra16gCKJ34" TargetMode="External"/><Relationship Id="rId5" Type="http://schemas.openxmlformats.org/officeDocument/2006/relationships/hyperlink" Target="http://www.lignery.ca/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lignery.ca/documents/documents-de-reference/normes-et-modalite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214688"/>
            <a:ext cx="8208912" cy="12588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/>
              <a:t>Bienvenue !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642938" y="5000625"/>
            <a:ext cx="7772400" cy="1200150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3600"/>
              <a:t>Bureau des </a:t>
            </a:r>
            <a:r>
              <a:rPr lang="en-CA" sz="3600" err="1"/>
              <a:t>déléguées</a:t>
            </a:r>
            <a:r>
              <a:rPr lang="en-CA" sz="3600"/>
              <a:t> et </a:t>
            </a:r>
            <a:r>
              <a:rPr lang="en-CA" sz="3600" err="1"/>
              <a:t>délégués</a:t>
            </a:r>
            <a:endParaRPr lang="en-CA" sz="3600"/>
          </a:p>
          <a:p>
            <a:pPr marL="36195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CA" sz="3600"/>
              <a:t>11 octobre 2023</a:t>
            </a:r>
            <a:endParaRPr sz="3600">
              <a:ea typeface="Verdana"/>
              <a:cs typeface="Verdana"/>
            </a:endParaRPr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6254153" cy="180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7772400" cy="2952750"/>
          </a:xfrm>
        </p:spPr>
        <p:txBody>
          <a:bodyPr vert="horz" lIns="45720" tIns="45720" rIns="45720" bIns="45720" anchor="b">
            <a:normAutofit/>
          </a:bodyPr>
          <a:lstStyle/>
          <a:p>
            <a:pPr marL="901700" indent="-815975" algn="ctr" eaLnBrk="1" fontAlgn="auto" hangingPunct="1">
              <a:spcAft>
                <a:spcPts val="0"/>
              </a:spcAft>
              <a:defRPr/>
            </a:pPr>
            <a:r>
              <a:rPr lang="fr-FR" sz="5200"/>
              <a:t>5. </a:t>
            </a:r>
            <a:r>
              <a:rPr lang="fr-FR" sz="4800"/>
              <a:t>Mise à jour de la liste du personnel enseignant</a:t>
            </a:r>
            <a:endParaRPr lang="fr-FR" sz="4800">
              <a:ea typeface="Verdana"/>
              <a:cs typeface="Verdana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716338"/>
            <a:ext cx="7772400" cy="266541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CA" sz="41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0CFC3-774E-48C2-BAAA-07C4C69F532B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10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76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50938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eaLnBrk="1" hangingPunct="1">
              <a:defRPr/>
            </a:pPr>
            <a:r>
              <a:rPr lang="fr-FR"/>
              <a:t>5. Mise à jour de la liste du personnel enseignant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B2D00-0140-4800-8667-C1D5400BDC5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76805" name="Espace réservé du contenu 5"/>
          <p:cNvSpPr>
            <a:spLocks noGrp="1"/>
          </p:cNvSpPr>
          <p:nvPr>
            <p:ph idx="1"/>
          </p:nvPr>
        </p:nvSpPr>
        <p:spPr>
          <a:xfrm>
            <a:off x="395288" y="1484313"/>
            <a:ext cx="8569325" cy="4537075"/>
          </a:xfrm>
        </p:spPr>
        <p:txBody>
          <a:bodyPr/>
          <a:lstStyle/>
          <a:p>
            <a:pPr marL="264795" lvl="1" indent="-264795">
              <a:buSzPct val="80000"/>
              <a:buFont typeface="Wingdings 2"/>
              <a:buChar char=""/>
              <a:defRPr/>
            </a:pPr>
            <a:r>
              <a:rPr lang="fr-CA"/>
              <a:t>Vérifier la liste des noms</a:t>
            </a:r>
            <a:endParaRPr lang="en-US"/>
          </a:p>
          <a:p>
            <a:pPr marL="264795" indent="-264795">
              <a:defRPr/>
            </a:pPr>
            <a:r>
              <a:rPr lang="fr-CA" sz="2400"/>
              <a:t>Sur le formulaire :</a:t>
            </a:r>
            <a:endParaRPr lang="fr-CA" sz="2400">
              <a:ea typeface="Verdana"/>
            </a:endParaRPr>
          </a:p>
          <a:p>
            <a:pPr marL="547370" lvl="1">
              <a:defRPr/>
            </a:pPr>
            <a:r>
              <a:rPr lang="fr-CA" sz="2000"/>
              <a:t>Indiquer que la liste est correcte, s’il y a lieu</a:t>
            </a:r>
            <a:r>
              <a:rPr lang="fr-CA" sz="1800"/>
              <a:t>;</a:t>
            </a:r>
            <a:endParaRPr lang="fr-CA" sz="1800">
              <a:ea typeface="Verdana"/>
            </a:endParaRPr>
          </a:p>
          <a:p>
            <a:pPr marL="547370" lvl="1">
              <a:defRPr/>
            </a:pPr>
            <a:r>
              <a:rPr lang="fr-CA" sz="2000"/>
              <a:t>Indiquer les noms à ajouter;</a:t>
            </a:r>
            <a:endParaRPr lang="fr-CA" sz="2000">
              <a:ea typeface="Verdana"/>
            </a:endParaRPr>
          </a:p>
          <a:p>
            <a:pPr marL="547370" lvl="1">
              <a:defRPr/>
            </a:pPr>
            <a:r>
              <a:rPr lang="fr-CA" sz="2000"/>
              <a:t>Indiquer les noms à rayer.</a:t>
            </a:r>
            <a:endParaRPr lang="fr-CA" sz="2000">
              <a:ea typeface="Verdana"/>
            </a:endParaRPr>
          </a:p>
          <a:p>
            <a:pPr marL="264795" indent="-264795">
              <a:defRPr/>
            </a:pPr>
            <a:endParaRPr lang="fr-CA" sz="1100">
              <a:ea typeface="Verdana"/>
            </a:endParaRPr>
          </a:p>
          <a:p>
            <a:pPr marL="264795" indent="-264795">
              <a:defRPr/>
            </a:pPr>
            <a:r>
              <a:rPr lang="fr-CA" sz="2000"/>
              <a:t>Pour les enseignants qui ne sont pas membres de L’APL (NM), les rencontrer et les inviter à devenir membres en complétant la carte d’adhésion et en donnant 5$. Le </a:t>
            </a:r>
            <a:r>
              <a:rPr lang="fr-CA" sz="2000" i="1"/>
              <a:t>paiement électronique</a:t>
            </a:r>
            <a:r>
              <a:rPr lang="fr-CA" sz="2000"/>
              <a:t> est aussi disponible ainsi que le formulaire d’adhésion [www.lignery.ca </a:t>
            </a:r>
            <a:r>
              <a:rPr lang="fr-CA" sz="2000">
                <a:sym typeface="Wingdings" panose="05000000000000000000" pitchFamily="2" charset="2"/>
              </a:rPr>
              <a:t> Vie syndicale / Devenir membre]</a:t>
            </a:r>
            <a:r>
              <a:rPr lang="fr-CA" sz="2000"/>
              <a:t>  </a:t>
            </a:r>
            <a:endParaRPr lang="fr-CA" sz="1800"/>
          </a:p>
          <a:p>
            <a:pPr marL="264795" indent="-264795">
              <a:defRPr/>
            </a:pPr>
            <a:r>
              <a:rPr lang="fr-CA" sz="2000"/>
              <a:t>Indiquer, sur le formulaire, le nom des personnes à accepter au prochain BDD</a:t>
            </a:r>
            <a:endParaRPr lang="fr-CA" sz="2000">
              <a:ea typeface="Verdana"/>
            </a:endParaRPr>
          </a:p>
          <a:p>
            <a:pPr marL="264795" indent="-264795">
              <a:defRPr/>
            </a:pPr>
            <a:endParaRPr lang="fr-CA" sz="1200">
              <a:ea typeface="Verdana"/>
            </a:endParaRPr>
          </a:p>
          <a:p>
            <a:pPr marL="264795" indent="-264795">
              <a:defRPr/>
            </a:pPr>
            <a:endParaRPr lang="fr-CA">
              <a:ea typeface="Verdana"/>
            </a:endParaRPr>
          </a:p>
        </p:txBody>
      </p:sp>
      <p:pic>
        <p:nvPicPr>
          <p:cNvPr id="6" name="Image 5" descr="LogoAPL2014.jpg">
            <a:extLst>
              <a:ext uri="{FF2B5EF4-FFF2-40B4-BE49-F238E27FC236}">
                <a16:creationId xmlns:a16="http://schemas.microsoft.com/office/drawing/2014/main" id="{822774BD-91EF-497A-AEE5-78BDFE2FEF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12366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62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F4BFCE-276F-4705-8BF9-2E5AB2069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" b="482"/>
          <a:stretch/>
        </p:blipFill>
        <p:spPr>
          <a:xfrm>
            <a:off x="4349778" y="50007"/>
            <a:ext cx="4203339" cy="6856375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07FFE93-115C-4E27-8127-FB0F3860E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304629" y="398"/>
            <a:ext cx="4042594" cy="6905539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F6B7D10B-69C3-46DD-9F46-E4DBF50C7723}"/>
              </a:ext>
            </a:extLst>
          </p:cNvPr>
          <p:cNvSpPr/>
          <p:nvPr/>
        </p:nvSpPr>
        <p:spPr>
          <a:xfrm rot="-1380000">
            <a:off x="3939920" y="2409800"/>
            <a:ext cx="500063" cy="312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135190F-7ED5-45EF-A5D2-C66C67FEB617}"/>
              </a:ext>
            </a:extLst>
          </p:cNvPr>
          <p:cNvSpPr/>
          <p:nvPr/>
        </p:nvSpPr>
        <p:spPr>
          <a:xfrm rot="-1380000">
            <a:off x="8333326" y="2329433"/>
            <a:ext cx="500063" cy="312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3C6D4-81CC-4792-A12C-5B41FFD7A80A}"/>
              </a:ext>
            </a:extLst>
          </p:cNvPr>
          <p:cNvSpPr txBox="1"/>
          <p:nvPr/>
        </p:nvSpPr>
        <p:spPr>
          <a:xfrm>
            <a:off x="637580" y="3120034"/>
            <a:ext cx="59668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1.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Indiquer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 le nom des profs qui ne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sont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 pas sur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votre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liste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mais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 qui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sont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 à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votre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 école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ici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. 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Indiquer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 par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exemple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 la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personne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 que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ce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 prof </a:t>
            </a:r>
            <a:r>
              <a:rPr lang="en-US" sz="1600" dirty="0" err="1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remplace</a:t>
            </a:r>
            <a:r>
              <a:rPr lang="en-US" sz="1600" dirty="0">
                <a:solidFill>
                  <a:srgbClr val="00B0F0"/>
                </a:solidFill>
                <a:latin typeface="Verdana"/>
                <a:ea typeface="Verdana"/>
                <a:cs typeface="Arial"/>
              </a:rPr>
              <a:t>.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2A6E0-81E2-4088-ACE2-226A83BFF371}"/>
              </a:ext>
            </a:extLst>
          </p:cNvPr>
          <p:cNvSpPr txBox="1"/>
          <p:nvPr/>
        </p:nvSpPr>
        <p:spPr>
          <a:xfrm>
            <a:off x="637581" y="4620219"/>
            <a:ext cx="59668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2. Indiquer le nom des profs qui sont sur votre liste, mais qui ne sont pas à votre école ici.  Indiquer par exemple: changement d'école, maladie, ...</a:t>
            </a:r>
            <a:endParaRPr lang="en-US" sz="1600">
              <a:solidFill>
                <a:srgbClr val="00B0F0"/>
              </a:solidFill>
              <a:ea typeface="Verdan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C27B2-6D61-4BED-9B78-A3178313746D}"/>
              </a:ext>
            </a:extLst>
          </p:cNvPr>
          <p:cNvSpPr txBox="1"/>
          <p:nvPr/>
        </p:nvSpPr>
        <p:spPr>
          <a:xfrm>
            <a:off x="637580" y="5950742"/>
            <a:ext cx="59668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B050"/>
                </a:solidFill>
                <a:latin typeface="Verdana"/>
                <a:ea typeface="Verdana"/>
                <a:cs typeface="Arial"/>
              </a:rPr>
              <a:t>3. Indiquer le nom des profs qui souhaitent devenir membre de L'APL.  Récupérer la carte de membre complétée et le 5$.</a:t>
            </a:r>
            <a:endParaRPr lang="en-US" sz="1600">
              <a:solidFill>
                <a:srgbClr val="00B050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4986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r>
              <a:rPr lang="fr-CA"/>
              <a:t>5.  Mise à jour de la liste du personnel enseignant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71297"/>
            <a:ext cx="8183880" cy="4187952"/>
          </a:xfrm>
        </p:spPr>
        <p:txBody>
          <a:bodyPr/>
          <a:lstStyle/>
          <a:p>
            <a:pPr marL="264795" indent="-264795">
              <a:defRPr/>
            </a:pPr>
            <a:r>
              <a:rPr lang="fr-CA" b="1" dirty="0"/>
              <a:t>Tous les secteurs : Jeunes (préscolaire - Primaire</a:t>
            </a:r>
            <a:r>
              <a:rPr lang="fr-CA" dirty="0"/>
              <a:t> </a:t>
            </a:r>
            <a:r>
              <a:rPr lang="fr-CA" b="1" dirty="0"/>
              <a:t>– Secondaire) FP – EDA</a:t>
            </a:r>
            <a:r>
              <a:rPr lang="fr-CA" dirty="0"/>
              <a:t> : à retourner au plus tard le mercredi 1</a:t>
            </a:r>
            <a:r>
              <a:rPr lang="fr-CA" baseline="30000" dirty="0"/>
              <a:t>er</a:t>
            </a:r>
            <a:r>
              <a:rPr lang="fr-CA" dirty="0"/>
              <a:t> novembre</a:t>
            </a:r>
            <a:endParaRPr lang="fr-CA" dirty="0">
              <a:ea typeface="Verdana"/>
            </a:endParaRPr>
          </a:p>
          <a:p>
            <a:pPr marL="264795" indent="-264795">
              <a:defRPr/>
            </a:pPr>
            <a:endParaRPr lang="fr-CA" b="1" dirty="0">
              <a:ea typeface="Verdana"/>
            </a:endParaRPr>
          </a:p>
          <a:p>
            <a:pPr marL="264795" indent="-264795">
              <a:defRPr/>
            </a:pPr>
            <a:r>
              <a:rPr lang="fr-CA" b="1" dirty="0">
                <a:ea typeface="Verdana"/>
              </a:rPr>
              <a:t>Tous :</a:t>
            </a:r>
            <a:r>
              <a:rPr lang="fr-CA" dirty="0">
                <a:ea typeface="Verdana"/>
              </a:rPr>
              <a:t> Acheminer à L'APL l'enveloppe incluant les cartes d'adhésion, les 5$ et l'original de la feuille de mise à jour et la liste du personnel par école ou par centre d'ici le 6 novembre. (virement possible)</a:t>
            </a:r>
          </a:p>
          <a:p>
            <a:pPr marL="264795" indent="-264795"/>
            <a:endParaRPr lang="fr-CA" dirty="0">
              <a:ea typeface="Verdana"/>
            </a:endParaRPr>
          </a:p>
          <a:p>
            <a:pPr marL="264795" indent="-264795"/>
            <a:endParaRPr lang="fr-CA" dirty="0">
              <a:ea typeface="Verdan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0391D-7CF0-4833-BD57-16FCF41EEE5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5" name="Image 5" descr="LogoAPL2014.jpg">
            <a:extLst>
              <a:ext uri="{FF2B5EF4-FFF2-40B4-BE49-F238E27FC236}">
                <a16:creationId xmlns:a16="http://schemas.microsoft.com/office/drawing/2014/main" id="{10164C2E-5A0C-4194-AE5B-34ED31BEFF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88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7772400" cy="2952750"/>
          </a:xfrm>
        </p:spPr>
        <p:txBody>
          <a:bodyPr vert="horz" lIns="45720" tIns="45720" rIns="45720" bIns="45720" anchor="b">
            <a:normAutofit/>
          </a:bodyPr>
          <a:lstStyle/>
          <a:p>
            <a:pPr marL="901700" indent="-815975" algn="ctr" eaLnBrk="1" fontAlgn="auto" hangingPunct="1">
              <a:spcAft>
                <a:spcPts val="0"/>
              </a:spcAft>
              <a:defRPr/>
            </a:pPr>
            <a:r>
              <a:rPr lang="fr-FR" sz="5200"/>
              <a:t> 6. </a:t>
            </a:r>
            <a:r>
              <a:rPr lang="fr-FR" sz="4800"/>
              <a:t>Recensement des élèves au secondaire</a:t>
            </a:r>
            <a:endParaRPr lang="fr-FR" sz="4800">
              <a:ea typeface="Verdana"/>
              <a:cs typeface="Verdana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716338"/>
            <a:ext cx="7772400" cy="266541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CA" sz="41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0CFC3-774E-48C2-BAAA-07C4C69F532B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14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00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76263" y="728097"/>
            <a:ext cx="8229600" cy="863947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eaLnBrk="1" hangingPunct="1">
              <a:defRPr/>
            </a:pPr>
            <a:r>
              <a:rPr lang="fr-FR"/>
              <a:t>6. Recensement des élèves au secondaire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27653" name="Espace réservé du contenu 9"/>
          <p:cNvSpPr>
            <a:spLocks noGrp="1"/>
          </p:cNvSpPr>
          <p:nvPr>
            <p:ph idx="1"/>
          </p:nvPr>
        </p:nvSpPr>
        <p:spPr>
          <a:xfrm>
            <a:off x="480219" y="1733024"/>
            <a:ext cx="8183562" cy="4548287"/>
          </a:xfrm>
        </p:spPr>
        <p:txBody>
          <a:bodyPr/>
          <a:lstStyle/>
          <a:p>
            <a:pPr marL="547370" lvl="1">
              <a:buFont typeface="Arial" charset="0"/>
              <a:buChar char="•"/>
            </a:pPr>
            <a:r>
              <a:rPr lang="fr-CA" sz="2000" b="1"/>
              <a:t>TOUS: </a:t>
            </a:r>
            <a:r>
              <a:rPr lang="fr-CA" sz="2000"/>
              <a:t>indiquer qui est la personne qui a fait l’opération. </a:t>
            </a:r>
          </a:p>
          <a:p>
            <a:pPr marL="547370" lvl="1">
              <a:buFont typeface="Arial" charset="0"/>
              <a:buChar char="•"/>
            </a:pPr>
            <a:endParaRPr lang="fr-CA" sz="2000">
              <a:ea typeface="Verdana"/>
            </a:endParaRPr>
          </a:p>
          <a:p>
            <a:pPr marL="547370" lvl="1">
              <a:buFont typeface="Arial" charset="0"/>
              <a:buChar char="•"/>
            </a:pPr>
            <a:r>
              <a:rPr lang="fr-CA" sz="2000" b="1"/>
              <a:t>Au primaire </a:t>
            </a:r>
            <a:r>
              <a:rPr lang="fr-CA" sz="2000"/>
              <a:t>: Nous avons déjà eu beaucoup de retours.  Il nous manque encore des écoles!</a:t>
            </a:r>
          </a:p>
          <a:p>
            <a:pPr marL="547370" lvl="1">
              <a:buFont typeface="Arial" charset="0"/>
              <a:buChar char="•"/>
            </a:pPr>
            <a:endParaRPr lang="fr-CA" sz="2000">
              <a:ea typeface="Verdana"/>
            </a:endParaRPr>
          </a:p>
          <a:p>
            <a:pPr marL="547370" lvl="1">
              <a:buFont typeface="Arial" charset="0"/>
              <a:buChar char="•"/>
            </a:pPr>
            <a:r>
              <a:rPr lang="fr-CA" sz="2000"/>
              <a:t>S’il y a des modifications SVP nous en aviser.  Si vous n’avez pas fait la transmission, SVP nous acheminer l'original du document par la poste dans l'enveloppe prévue pour le retour.</a:t>
            </a:r>
          </a:p>
          <a:p>
            <a:pPr marL="347345" lvl="1" indent="0">
              <a:buNone/>
            </a:pPr>
            <a:endParaRPr lang="fr-CA" sz="2000">
              <a:ea typeface="Verdana"/>
            </a:endParaRPr>
          </a:p>
          <a:p>
            <a:pPr marL="547370" lvl="1">
              <a:buFont typeface="Arial" charset="0"/>
              <a:buChar char="•"/>
            </a:pPr>
            <a:r>
              <a:rPr lang="fr-CA" sz="2000" b="1"/>
              <a:t>Au secondaire </a:t>
            </a:r>
            <a:r>
              <a:rPr lang="fr-CA" sz="2000"/>
              <a:t>: c’est le temps de faire cette opération!</a:t>
            </a:r>
            <a:endParaRPr lang="fr-CA" sz="2000">
              <a:ea typeface="Verdana"/>
            </a:endParaRPr>
          </a:p>
          <a:p>
            <a:pPr marL="547370" lvl="1">
              <a:buFont typeface="Arial" charset="0"/>
              <a:buChar char="•"/>
            </a:pPr>
            <a:endParaRPr lang="fr-CA">
              <a:ea typeface="Verdana"/>
            </a:endParaRPr>
          </a:p>
          <a:p>
            <a:pPr marL="264795" indent="-264795" algn="ctr">
              <a:buFont typeface="Wingdings 2" pitchFamily="18" charset="2"/>
              <a:buNone/>
            </a:pPr>
            <a:endParaRPr lang="fr-CA">
              <a:ea typeface="Verdana"/>
            </a:endParaRPr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2291"/>
            <a:ext cx="1512168" cy="4357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627C63-139E-4EFC-8997-A8739644A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4" y="1338863"/>
            <a:ext cx="3257537" cy="5362982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3947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eaLnBrk="1" hangingPunct="1">
              <a:defRPr/>
            </a:pPr>
            <a:r>
              <a:rPr lang="fr-FR" dirty="0"/>
              <a:t>6. Recensement des élèves au secondaire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2291"/>
            <a:ext cx="1512168" cy="4357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31A87B-733B-4015-A65D-14F6A780E4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418" y="915897"/>
            <a:ext cx="4614019" cy="59710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8280400" cy="2087563"/>
          </a:xfrm>
        </p:spPr>
        <p:txBody>
          <a:bodyPr vert="horz" lIns="45720" tIns="45720" rIns="45720" bIns="45720" anchor="b">
            <a:noAutofit/>
          </a:bodyPr>
          <a:lstStyle/>
          <a:p>
            <a:pPr marL="901700" indent="-815975" algn="l" eaLnBrk="1" fontAlgn="auto" hangingPunct="1">
              <a:spcAft>
                <a:spcPts val="0"/>
              </a:spcAft>
              <a:defRPr/>
            </a:pPr>
            <a:r>
              <a:rPr lang="fr-FR" sz="4400"/>
              <a:t>7. Négo 2023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2447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fr-CA" sz="4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BFB3-8F38-42F8-9A8B-4130062D8C71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17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6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0219" y="803672"/>
            <a:ext cx="8229600" cy="733663"/>
          </a:xfrm>
        </p:spPr>
        <p:txBody>
          <a:bodyPr vert="horz" lIns="91440" tIns="45720" rIns="91440" bIns="45720" anchor="b">
            <a:normAutofit/>
          </a:bodyPr>
          <a:lstStyle/>
          <a:p>
            <a:pPr eaLnBrk="1" hangingPunct="1">
              <a:defRPr/>
            </a:pPr>
            <a:r>
              <a:rPr lang="fr-FR"/>
              <a:t>7. Négo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2291"/>
            <a:ext cx="1512168" cy="435709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F6366A3-7F88-5BE1-F98F-8E5C3D992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15652"/>
              </p:ext>
            </p:extLst>
          </p:nvPr>
        </p:nvGraphicFramePr>
        <p:xfrm>
          <a:off x="586509" y="1939951"/>
          <a:ext cx="7970982" cy="3937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0982">
                  <a:extLst>
                    <a:ext uri="{9D8B030D-6E8A-4147-A177-3AD203B41FA5}">
                      <a16:colId xmlns:a16="http://schemas.microsoft.com/office/drawing/2014/main" val="2838726390"/>
                    </a:ext>
                  </a:extLst>
                </a:gridCol>
              </a:tblGrid>
              <a:tr h="1181219">
                <a:tc>
                  <a:txBody>
                    <a:bodyPr/>
                    <a:lstStyle/>
                    <a:p>
                      <a:pPr algn="just"/>
                      <a:r>
                        <a:rPr lang="fr-CA" sz="2400" dirty="0"/>
                        <a:t>L’état de situation de la négo 2023 a été fait à l’occasion de l’Assemblée générale extraordinaire du 5 octobre.</a:t>
                      </a: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169021"/>
                  </a:ext>
                </a:extLst>
              </a:tr>
              <a:tr h="393739">
                <a:tc>
                  <a:txBody>
                    <a:bodyPr/>
                    <a:lstStyle/>
                    <a:p>
                      <a:pPr algn="just"/>
                      <a:r>
                        <a:rPr lang="fr-CA" sz="2400" dirty="0"/>
                        <a:t> </a:t>
                      </a: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621690"/>
                  </a:ext>
                </a:extLst>
              </a:tr>
              <a:tr h="787478">
                <a:tc>
                  <a:txBody>
                    <a:bodyPr/>
                    <a:lstStyle/>
                    <a:p>
                      <a:pPr algn="just"/>
                      <a:r>
                        <a:rPr lang="fr-CA" sz="2400" dirty="0"/>
                        <a:t>À tous les jeudis, nous continuons « Manifs hebdos pour la négo! » en Front commun.</a:t>
                      </a: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717872"/>
                  </a:ext>
                </a:extLst>
              </a:tr>
              <a:tr h="393739">
                <a:tc>
                  <a:txBody>
                    <a:bodyPr/>
                    <a:lstStyle/>
                    <a:p>
                      <a:pPr algn="just"/>
                      <a:r>
                        <a:rPr lang="fr-CA" sz="2400" dirty="0"/>
                        <a:t> </a:t>
                      </a: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335321"/>
                  </a:ext>
                </a:extLst>
              </a:tr>
              <a:tr h="1181219">
                <a:tc>
                  <a:txBody>
                    <a:bodyPr/>
                    <a:lstStyle/>
                    <a:p>
                      <a:pPr algn="just"/>
                      <a:r>
                        <a:rPr lang="fr-CA" sz="2400" dirty="0"/>
                        <a:t>Demeurer à l’affût des opérations en cours et à venir </a:t>
                      </a:r>
                      <a:r>
                        <a:rPr lang="fr-CA" sz="2400" dirty="0">
                          <a:sym typeface="Wingdings" panose="05000000000000000000" pitchFamily="2" charset="2"/>
                        </a:rPr>
                        <a:t></a:t>
                      </a:r>
                      <a:r>
                        <a:rPr lang="fr-CA" sz="2400" dirty="0"/>
                        <a:t> Facebook : APL – Groupe Action-mobilisation (Négo 2023)</a:t>
                      </a: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59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53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8280400" cy="2087563"/>
          </a:xfrm>
        </p:spPr>
        <p:txBody>
          <a:bodyPr vert="horz" lIns="45720" tIns="45720" rIns="45720" bIns="45720" anchor="b">
            <a:noAutofit/>
          </a:bodyPr>
          <a:lstStyle/>
          <a:p>
            <a:pPr marL="901700" indent="-815975" algn="l" eaLnBrk="1" fontAlgn="auto" hangingPunct="1">
              <a:spcAft>
                <a:spcPts val="0"/>
              </a:spcAft>
              <a:defRPr/>
            </a:pPr>
            <a:r>
              <a:rPr lang="fr-FR" sz="4400"/>
              <a:t>8. Consultation calendrier scolaire 2024-2025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2447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fr-CA" sz="4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BFB3-8F38-42F8-9A8B-4130062D8C71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19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62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574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chemeClr val="accent1">
                    <a:tint val="88000"/>
                    <a:satMod val="150000"/>
                  </a:schemeClr>
                </a:solidFill>
              </a:rPr>
              <a:t>Ordre du jour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497887" cy="5040313"/>
          </a:xfrm>
        </p:spPr>
        <p:txBody>
          <a:bodyPr>
            <a:normAutofit fontScale="77500" lnSpcReduction="20000"/>
          </a:bodyPr>
          <a:lstStyle/>
          <a:p>
            <a:pPr marL="62357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CA"/>
              <a:t>Adoption de </a:t>
            </a:r>
            <a:r>
              <a:rPr lang="en-CA" err="1"/>
              <a:t>l’ordre</a:t>
            </a:r>
            <a:r>
              <a:rPr lang="en-CA"/>
              <a:t> du jour</a:t>
            </a:r>
            <a:endParaRPr lang="fr-FR"/>
          </a:p>
          <a:p>
            <a:pPr marL="62357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CA"/>
              <a:t>Ratification du </a:t>
            </a:r>
            <a:r>
              <a:rPr lang="en-CA" err="1"/>
              <a:t>procès</a:t>
            </a:r>
            <a:r>
              <a:rPr lang="en-CA"/>
              <a:t> verbal de la </a:t>
            </a:r>
            <a:r>
              <a:rPr lang="en-CA" err="1"/>
              <a:t>réunion</a:t>
            </a:r>
            <a:r>
              <a:rPr lang="en-CA"/>
              <a:t> du 13 </a:t>
            </a:r>
            <a:r>
              <a:rPr lang="en-CA" err="1"/>
              <a:t>septembre</a:t>
            </a:r>
            <a:r>
              <a:rPr lang="en-CA"/>
              <a:t> 2023;</a:t>
            </a:r>
            <a:endParaRPr lang="en-CA">
              <a:ea typeface="Verdana"/>
              <a:cs typeface="Verdana"/>
            </a:endParaRPr>
          </a:p>
          <a:p>
            <a:pPr marL="62357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CA" err="1"/>
              <a:t>Présentation</a:t>
            </a:r>
            <a:r>
              <a:rPr lang="en-CA"/>
              <a:t> des nouveaux </a:t>
            </a:r>
            <a:r>
              <a:rPr lang="en-CA" err="1"/>
              <a:t>membres</a:t>
            </a:r>
            <a:r>
              <a:rPr lang="en-CA"/>
              <a:t>;</a:t>
            </a:r>
            <a:endParaRPr lang="en-CA">
              <a:ea typeface="Verdana"/>
              <a:cs typeface="Verdana"/>
            </a:endParaRPr>
          </a:p>
          <a:p>
            <a:pPr marL="623570" indent="-514350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r>
              <a:rPr lang="en-CA" err="1">
                <a:ea typeface="Verdana"/>
                <a:cs typeface="Verdana"/>
              </a:rPr>
              <a:t>Santé</a:t>
            </a:r>
            <a:r>
              <a:rPr lang="en-CA">
                <a:ea typeface="Verdana"/>
                <a:cs typeface="Verdana"/>
              </a:rPr>
              <a:t> et </a:t>
            </a:r>
            <a:r>
              <a:rPr lang="en-CA" err="1">
                <a:ea typeface="Verdana"/>
                <a:cs typeface="Verdana"/>
              </a:rPr>
              <a:t>sécurité</a:t>
            </a:r>
            <a:r>
              <a:rPr lang="en-CA">
                <a:ea typeface="Verdana"/>
                <a:cs typeface="Verdana"/>
              </a:rPr>
              <a:t> au travail;</a:t>
            </a:r>
          </a:p>
          <a:p>
            <a:pPr marL="623570" indent="-514350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r>
              <a:rPr lang="en-CA">
                <a:ea typeface="Verdana"/>
                <a:cs typeface="Verdana"/>
              </a:rPr>
              <a:t>Mise à jour de la </a:t>
            </a:r>
            <a:r>
              <a:rPr lang="en-CA" err="1">
                <a:ea typeface="Verdana"/>
                <a:cs typeface="Verdana"/>
              </a:rPr>
              <a:t>liste</a:t>
            </a:r>
            <a:r>
              <a:rPr lang="en-CA">
                <a:ea typeface="Verdana"/>
                <a:cs typeface="Verdana"/>
              </a:rPr>
              <a:t> du personnel </a:t>
            </a:r>
            <a:r>
              <a:rPr lang="en-CA" err="1">
                <a:ea typeface="Verdana"/>
                <a:cs typeface="Verdana"/>
              </a:rPr>
              <a:t>enseignant</a:t>
            </a:r>
            <a:r>
              <a:rPr lang="en-CA">
                <a:ea typeface="Verdana"/>
                <a:cs typeface="Verdana"/>
              </a:rPr>
              <a:t>;</a:t>
            </a:r>
          </a:p>
          <a:p>
            <a:pPr marL="623570" indent="-514350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r>
              <a:rPr lang="en-CA" err="1">
                <a:ea typeface="Verdana"/>
                <a:cs typeface="Verdana"/>
              </a:rPr>
              <a:t>Recensement</a:t>
            </a:r>
            <a:r>
              <a:rPr lang="en-CA">
                <a:ea typeface="Verdana"/>
                <a:cs typeface="Verdana"/>
              </a:rPr>
              <a:t> des </a:t>
            </a:r>
            <a:r>
              <a:rPr lang="en-CA" err="1">
                <a:ea typeface="Verdana"/>
                <a:cs typeface="Verdana"/>
              </a:rPr>
              <a:t>élèves</a:t>
            </a:r>
            <a:r>
              <a:rPr lang="en-CA">
                <a:ea typeface="Verdana"/>
                <a:cs typeface="Verdana"/>
              </a:rPr>
              <a:t> au </a:t>
            </a:r>
            <a:r>
              <a:rPr lang="en-CA" err="1">
                <a:ea typeface="Verdana"/>
                <a:cs typeface="Verdana"/>
              </a:rPr>
              <a:t>secondaire</a:t>
            </a:r>
            <a:r>
              <a:rPr lang="en-CA">
                <a:ea typeface="Verdana"/>
                <a:cs typeface="Verdana"/>
              </a:rPr>
              <a:t>;</a:t>
            </a:r>
          </a:p>
          <a:p>
            <a:pPr marL="623570" indent="-514350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r>
              <a:rPr lang="en-CA" err="1">
                <a:ea typeface="Verdana"/>
                <a:cs typeface="Verdana"/>
              </a:rPr>
              <a:t>Négo</a:t>
            </a:r>
            <a:r>
              <a:rPr lang="en-CA">
                <a:ea typeface="Verdana"/>
                <a:cs typeface="Verdana"/>
              </a:rPr>
              <a:t> 2023;</a:t>
            </a:r>
          </a:p>
          <a:p>
            <a:pPr marL="623570" indent="-514350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r>
              <a:rPr lang="en-CA">
                <a:ea typeface="Verdana"/>
                <a:cs typeface="Verdana"/>
              </a:rPr>
              <a:t>Consultation – </a:t>
            </a:r>
            <a:r>
              <a:rPr lang="en-CA" err="1">
                <a:ea typeface="Verdana"/>
                <a:cs typeface="Verdana"/>
              </a:rPr>
              <a:t>Calendrier</a:t>
            </a:r>
            <a:r>
              <a:rPr lang="en-CA">
                <a:ea typeface="Verdana"/>
                <a:cs typeface="Verdana"/>
              </a:rPr>
              <a:t> </a:t>
            </a:r>
            <a:r>
              <a:rPr lang="en-CA" err="1">
                <a:ea typeface="Verdana"/>
                <a:cs typeface="Verdana"/>
              </a:rPr>
              <a:t>scolaire</a:t>
            </a:r>
            <a:r>
              <a:rPr lang="en-CA">
                <a:ea typeface="Verdana"/>
                <a:cs typeface="Verdana"/>
              </a:rPr>
              <a:t> 2023-2024;</a:t>
            </a:r>
          </a:p>
          <a:p>
            <a:pPr marL="623570" indent="-514350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r>
              <a:rPr lang="en-CA" err="1">
                <a:ea typeface="Verdana"/>
                <a:cs typeface="Verdana"/>
              </a:rPr>
              <a:t>Plainte</a:t>
            </a:r>
            <a:r>
              <a:rPr lang="en-CA">
                <a:ea typeface="Verdana"/>
                <a:cs typeface="Verdana"/>
              </a:rPr>
              <a:t> pour le </a:t>
            </a:r>
            <a:r>
              <a:rPr lang="en-CA" err="1">
                <a:ea typeface="Verdana"/>
                <a:cs typeface="Verdana"/>
              </a:rPr>
              <a:t>maintien</a:t>
            </a:r>
            <a:r>
              <a:rPr lang="en-CA">
                <a:ea typeface="Verdana"/>
                <a:cs typeface="Verdana"/>
              </a:rPr>
              <a:t> de </a:t>
            </a:r>
            <a:r>
              <a:rPr lang="en-CA" err="1">
                <a:ea typeface="Verdana"/>
                <a:cs typeface="Verdana"/>
              </a:rPr>
              <a:t>l’équité</a:t>
            </a:r>
            <a:r>
              <a:rPr lang="en-CA">
                <a:ea typeface="Verdana"/>
                <a:cs typeface="Verdana"/>
              </a:rPr>
              <a:t> </a:t>
            </a:r>
            <a:r>
              <a:rPr lang="en-CA" err="1">
                <a:ea typeface="Verdana"/>
                <a:cs typeface="Verdana"/>
              </a:rPr>
              <a:t>salariale</a:t>
            </a:r>
            <a:r>
              <a:rPr lang="en-CA">
                <a:ea typeface="Verdana"/>
                <a:cs typeface="Verdana"/>
              </a:rPr>
              <a:t> 2015;</a:t>
            </a:r>
          </a:p>
          <a:p>
            <a:pPr marL="623570" indent="-514350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r>
              <a:rPr lang="en-CA">
                <a:ea typeface="Verdana"/>
                <a:cs typeface="Verdana"/>
              </a:rPr>
              <a:t>Dossiers </a:t>
            </a:r>
            <a:r>
              <a:rPr lang="en-CA" err="1">
                <a:ea typeface="Verdana"/>
                <a:cs typeface="Verdana"/>
              </a:rPr>
              <a:t>pédagogiques</a:t>
            </a:r>
            <a:r>
              <a:rPr lang="en-CA">
                <a:ea typeface="Verdana"/>
                <a:cs typeface="Verdana"/>
              </a:rPr>
              <a:t>;</a:t>
            </a:r>
          </a:p>
          <a:p>
            <a:pPr marL="623570" indent="-514350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r>
              <a:rPr lang="en-CA" err="1">
                <a:ea typeface="Verdana"/>
                <a:cs typeface="Verdana"/>
              </a:rPr>
              <a:t>Élection</a:t>
            </a:r>
            <a:r>
              <a:rPr lang="en-CA">
                <a:ea typeface="Verdana"/>
                <a:cs typeface="Verdana"/>
              </a:rPr>
              <a:t> FP / EDA;</a:t>
            </a:r>
          </a:p>
          <a:p>
            <a:pPr marL="623570" indent="-514350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r>
              <a:rPr lang="en-CA" err="1">
                <a:ea typeface="Verdana"/>
                <a:cs typeface="Verdana"/>
              </a:rPr>
              <a:t>Informations</a:t>
            </a:r>
            <a:r>
              <a:rPr lang="en-CA">
                <a:ea typeface="Verdana"/>
                <a:cs typeface="Verdana"/>
              </a:rPr>
              <a:t>;</a:t>
            </a:r>
          </a:p>
          <a:p>
            <a:pPr marL="62357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CA"/>
              <a:t>Nouvelles de </a:t>
            </a:r>
            <a:r>
              <a:rPr lang="en-CA" err="1"/>
              <a:t>mon</a:t>
            </a:r>
            <a:r>
              <a:rPr lang="en-CA"/>
              <a:t> milieu;</a:t>
            </a:r>
            <a:endParaRPr lang="en-CA">
              <a:ea typeface="Verdana"/>
              <a:cs typeface="Verdana"/>
            </a:endParaRPr>
          </a:p>
          <a:p>
            <a:pPr marL="62357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CA"/>
              <a:t>Questions </a:t>
            </a:r>
            <a:r>
              <a:rPr lang="en-CA" err="1"/>
              <a:t>diverses</a:t>
            </a:r>
            <a:r>
              <a:rPr lang="en-CA"/>
              <a:t>...   </a:t>
            </a:r>
            <a:endParaRPr lang="en-CA" sz="2600">
              <a:ea typeface="Verdana"/>
              <a:cs typeface="Verdan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2B510-7B94-47EB-B96C-E14DA05186CC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2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2666" y="204665"/>
            <a:ext cx="8229600" cy="764979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eaLnBrk="1" hangingPunct="1">
              <a:defRPr/>
            </a:pPr>
            <a:r>
              <a:rPr lang="fr-FR"/>
              <a:t>8. Consultation – Calendrier scolaire 2024-2025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2291"/>
            <a:ext cx="1512168" cy="43570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708326-86C8-60B7-9ADA-D7B7447E26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b="5034"/>
          <a:stretch/>
        </p:blipFill>
        <p:spPr>
          <a:xfrm>
            <a:off x="0" y="883912"/>
            <a:ext cx="7155402" cy="15068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E471B7-AF56-7A54-21A8-8F0310031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81802"/>
            <a:ext cx="8894618" cy="40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95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0219" y="772357"/>
            <a:ext cx="8229600" cy="764979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eaLnBrk="1" hangingPunct="1">
              <a:defRPr/>
            </a:pPr>
            <a:r>
              <a:rPr lang="fr-FR" dirty="0"/>
              <a:t>8. Consultation – Calendrier scolaire 2024-2025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2291"/>
            <a:ext cx="1512168" cy="43570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CC148F8-CAF3-9388-7B62-648DA7FB4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5676"/>
            <a:ext cx="9144000" cy="3506647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7F9D32A-8EFD-E818-8BE5-747E217F2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55091"/>
              </p:ext>
            </p:extLst>
          </p:nvPr>
        </p:nvGraphicFramePr>
        <p:xfrm>
          <a:off x="1814513" y="5196826"/>
          <a:ext cx="653415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34150">
                  <a:extLst>
                    <a:ext uri="{9D8B030D-6E8A-4147-A177-3AD203B41FA5}">
                      <a16:colId xmlns:a16="http://schemas.microsoft.com/office/drawing/2014/main" val="1299304574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just"/>
                      <a:r>
                        <a:rPr lang="fr-CA" sz="1600">
                          <a:effectLst/>
                        </a:rPr>
                        <a:t>Tous peuvent accéder à la consultation : </a:t>
                      </a:r>
                      <a:endParaRPr lang="fr-C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523286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fr-CA" sz="1600" dirty="0">
                          <a:effectLst/>
                        </a:rPr>
                        <a:t>Via le lien situé sur « Les nouvelles APL » du 11 octobre;</a:t>
                      </a:r>
                      <a:endParaRPr lang="fr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493877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fr-CA" sz="1600">
                          <a:effectLst/>
                        </a:rPr>
                        <a:t>Via le bouton « Consultations/Sondage »  du site de L’APL (</a:t>
                      </a:r>
                      <a:r>
                        <a:rPr lang="fr-CA" sz="1600" u="sng">
                          <a:effectLst/>
                          <a:hlinkClick r:id="rId5"/>
                        </a:rPr>
                        <a:t>www.lignery.ca</a:t>
                      </a:r>
                      <a:r>
                        <a:rPr lang="fr-CA" sz="1600">
                          <a:effectLst/>
                        </a:rPr>
                        <a:t>) ;</a:t>
                      </a:r>
                      <a:endParaRPr lang="fr-C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5862638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fr-CA" sz="1600">
                          <a:effectLst/>
                        </a:rPr>
                        <a:t>Via le lien direct :  </a:t>
                      </a:r>
                      <a:r>
                        <a:rPr lang="fr-CA" sz="1600" u="sng">
                          <a:effectLst/>
                          <a:hlinkClick r:id="rId6"/>
                        </a:rPr>
                        <a:t>Lien vers le forms</a:t>
                      </a:r>
                      <a:r>
                        <a:rPr lang="fr-CA" sz="1600">
                          <a:effectLst/>
                        </a:rPr>
                        <a:t> .</a:t>
                      </a:r>
                      <a:endParaRPr lang="fr-C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670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88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8280400" cy="2087563"/>
          </a:xfrm>
        </p:spPr>
        <p:txBody>
          <a:bodyPr vert="horz" lIns="45720" tIns="45720" rIns="45720" bIns="45720" anchor="b">
            <a:noAutofit/>
          </a:bodyPr>
          <a:lstStyle/>
          <a:p>
            <a:pPr marL="901700" indent="-815975" algn="l" eaLnBrk="1" fontAlgn="auto" hangingPunct="1">
              <a:spcAft>
                <a:spcPts val="0"/>
              </a:spcAft>
              <a:defRPr/>
            </a:pPr>
            <a:r>
              <a:rPr lang="fr-FR" sz="4400"/>
              <a:t>9. Plainte pour le maintien de l’équité salariale 2015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2447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fr-CA" sz="4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BFB3-8F38-42F8-9A8B-4130062D8C71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22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83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76263" y="816542"/>
            <a:ext cx="8229600" cy="733663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eaLnBrk="1" hangingPunct="1">
              <a:defRPr/>
            </a:pPr>
            <a:r>
              <a:rPr lang="fr-FR"/>
              <a:t>9. Plainte pour le maintien de l’équité salariale 2015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2291"/>
            <a:ext cx="1512168" cy="43570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144A824-8485-F0A8-9795-36EC7D1E7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68" y="2077962"/>
            <a:ext cx="8348663" cy="3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8280400" cy="2087563"/>
          </a:xfrm>
        </p:spPr>
        <p:txBody>
          <a:bodyPr vert="horz" lIns="45720" tIns="45720" rIns="45720" bIns="45720" anchor="b">
            <a:noAutofit/>
          </a:bodyPr>
          <a:lstStyle/>
          <a:p>
            <a:pPr marL="901700" indent="-815975" algn="l" eaLnBrk="1" fontAlgn="auto" hangingPunct="1">
              <a:spcAft>
                <a:spcPts val="0"/>
              </a:spcAft>
              <a:defRPr/>
            </a:pPr>
            <a:r>
              <a:rPr lang="fr-FR" sz="4400"/>
              <a:t>10. Dossiers pédagogiques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2447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fr-CA" sz="4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BFB3-8F38-42F8-9A8B-4130062D8C71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24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679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0219" y="803672"/>
            <a:ext cx="8229600" cy="733663"/>
          </a:xfrm>
        </p:spPr>
        <p:txBody>
          <a:bodyPr vert="horz" lIns="91440" tIns="45720" rIns="91440" bIns="45720" anchor="b">
            <a:normAutofit/>
          </a:bodyPr>
          <a:lstStyle/>
          <a:p>
            <a:pPr eaLnBrk="1" hangingPunct="1">
              <a:defRPr/>
            </a:pPr>
            <a:r>
              <a:rPr lang="fr-FR"/>
              <a:t>10. Dossiers pédagogiques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1832" y="6422291"/>
            <a:ext cx="1512168" cy="43570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3FDC892-F9A5-DCFD-4FC1-8D2A27597C04}"/>
              </a:ext>
            </a:extLst>
          </p:cNvPr>
          <p:cNvSpPr txBox="1"/>
          <p:nvPr/>
        </p:nvSpPr>
        <p:spPr>
          <a:xfrm>
            <a:off x="722376" y="1872784"/>
            <a:ext cx="7626287" cy="389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400" b="1" u="sng"/>
              <a:t>Évaluation des apprentissages:</a:t>
            </a:r>
          </a:p>
          <a:p>
            <a:pPr>
              <a:lnSpc>
                <a:spcPct val="150000"/>
              </a:lnSpc>
            </a:pPr>
            <a:r>
              <a:rPr lang="fr-CA" sz="2400" b="1"/>
              <a:t>Préscolaire</a:t>
            </a:r>
            <a:r>
              <a:rPr lang="fr-CA" sz="2400"/>
              <a:t>: contrairement à ce qui est véhiculé, ce ne sont pas toutes les compétences qui sont à évaluer à toutes les étapes.  À l’étape 1 et 2 seulement les compétences qui ont fait l’objet d’une évaluation et à l’étape 3 toutes les compétences.</a:t>
            </a:r>
          </a:p>
        </p:txBody>
      </p:sp>
    </p:spTree>
    <p:extLst>
      <p:ext uri="{BB962C8B-B14F-4D97-AF65-F5344CB8AC3E}">
        <p14:creationId xmlns:p14="http://schemas.microsoft.com/office/powerpoint/2010/main" val="138694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0219" y="803672"/>
            <a:ext cx="8229600" cy="733663"/>
          </a:xfrm>
        </p:spPr>
        <p:txBody>
          <a:bodyPr vert="horz" lIns="91440" tIns="45720" rIns="91440" bIns="45720" anchor="b">
            <a:normAutofit/>
          </a:bodyPr>
          <a:lstStyle/>
          <a:p>
            <a:pPr eaLnBrk="1" hangingPunct="1">
              <a:defRPr/>
            </a:pPr>
            <a:r>
              <a:rPr lang="fr-FR"/>
              <a:t>10. Dossiers pédagogiques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1832" y="6422291"/>
            <a:ext cx="1512168" cy="43570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3FDC892-F9A5-DCFD-4FC1-8D2A27597C04}"/>
              </a:ext>
            </a:extLst>
          </p:cNvPr>
          <p:cNvSpPr txBox="1"/>
          <p:nvPr/>
        </p:nvSpPr>
        <p:spPr>
          <a:xfrm>
            <a:off x="722376" y="1847751"/>
            <a:ext cx="7626287" cy="112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400" b="1" u="sng" dirty="0"/>
              <a:t>Évaluation des apprentissages:</a:t>
            </a:r>
          </a:p>
          <a:p>
            <a:pPr>
              <a:lnSpc>
                <a:spcPct val="150000"/>
              </a:lnSpc>
            </a:pPr>
            <a:r>
              <a:rPr lang="fr-CA" sz="2400" b="1" dirty="0"/>
              <a:t>Préscolaire</a:t>
            </a:r>
            <a:r>
              <a:rPr lang="fr-CA" sz="2400" dirty="0"/>
              <a:t>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17B11F-0B78-6390-71FE-9B884A937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3380"/>
            <a:ext cx="9144000" cy="34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66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47663" y="366764"/>
            <a:ext cx="8229600" cy="733663"/>
          </a:xfrm>
        </p:spPr>
        <p:txBody>
          <a:bodyPr vert="horz" lIns="91440" tIns="45720" rIns="91440" bIns="45720" anchor="b">
            <a:normAutofit/>
          </a:bodyPr>
          <a:lstStyle/>
          <a:p>
            <a:pPr eaLnBrk="1" hangingPunct="1">
              <a:defRPr/>
            </a:pPr>
            <a:r>
              <a:rPr lang="fr-FR" dirty="0"/>
              <a:t>10. Dossiers pédagogiques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1832" y="6422291"/>
            <a:ext cx="1512168" cy="43570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842CB5-EB97-1D82-02CC-840F7A0D2B5D}"/>
              </a:ext>
            </a:extLst>
          </p:cNvPr>
          <p:cNvSpPr txBox="1"/>
          <p:nvPr/>
        </p:nvSpPr>
        <p:spPr>
          <a:xfrm>
            <a:off x="347663" y="1006013"/>
            <a:ext cx="8054181" cy="49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b="1" u="sng" dirty="0"/>
              <a:t>Normes et modalité d’évaluations des apprentissages : </a:t>
            </a:r>
            <a:endParaRPr lang="fr-CA" sz="20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8F2E018-01B9-E111-6B14-FDE5CAE19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10798"/>
              </p:ext>
            </p:extLst>
          </p:nvPr>
        </p:nvGraphicFramePr>
        <p:xfrm>
          <a:off x="480219" y="1568427"/>
          <a:ext cx="8054181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4181">
                  <a:extLst>
                    <a:ext uri="{9D8B030D-6E8A-4147-A177-3AD203B41FA5}">
                      <a16:colId xmlns:a16="http://schemas.microsoft.com/office/drawing/2014/main" val="1003542522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 algn="just"/>
                      <a:r>
                        <a:rPr lang="fr-CA" sz="1800">
                          <a:effectLst/>
                        </a:rPr>
                        <a:t>Vous trouverez la documentation en lien avec la mise à jour des « Normes et modalités d’évaluation des </a:t>
                      </a:r>
                      <a:endParaRPr lang="fr-C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178676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/>
                      <a:r>
                        <a:rPr lang="fr-CA" sz="1800" dirty="0">
                          <a:effectLst/>
                        </a:rPr>
                        <a:t>apprentissages » sur le site de L’APL [</a:t>
                      </a:r>
                      <a:r>
                        <a:rPr lang="fr-CA" sz="1800" u="sng" dirty="0">
                          <a:effectLst/>
                          <a:hlinkClick r:id="rId4"/>
                        </a:rPr>
                        <a:t>Documents / documents de référence / Normes et modalités</a:t>
                      </a:r>
                      <a:r>
                        <a:rPr lang="fr-CA" sz="1800" dirty="0">
                          <a:effectLst/>
                        </a:rPr>
                        <a:t> ].  </a:t>
                      </a:r>
                    </a:p>
                    <a:p>
                      <a:pPr algn="just"/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464786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fr-CA" sz="1800">
                          <a:effectLst/>
                        </a:rPr>
                        <a:t>Cette documentation est basée sur les encadrements de l’année scolaire 2022-2023, puisque l’Instruction</a:t>
                      </a:r>
                      <a:endParaRPr lang="fr-C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02442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/>
                      <a:r>
                        <a:rPr lang="fr-CA" sz="1800" dirty="0">
                          <a:effectLst/>
                        </a:rPr>
                        <a:t>               annuelle 2023-2024 n’est pas encore disponible. 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5529790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9FCE22C3-1DC2-1AD4-E080-CEBC4AC42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656" y="3961068"/>
            <a:ext cx="6367607" cy="2293622"/>
          </a:xfrm>
          <a:prstGeom prst="rect">
            <a:avLst/>
          </a:prstGeom>
        </p:spPr>
      </p:pic>
      <p:sp>
        <p:nvSpPr>
          <p:cNvPr id="9" name="Flèche : demi-tour 8">
            <a:extLst>
              <a:ext uri="{FF2B5EF4-FFF2-40B4-BE49-F238E27FC236}">
                <a16:creationId xmlns:a16="http://schemas.microsoft.com/office/drawing/2014/main" id="{8DC7BE27-523C-6A49-D90F-4C15463C77F8}"/>
              </a:ext>
            </a:extLst>
          </p:cNvPr>
          <p:cNvSpPr/>
          <p:nvPr/>
        </p:nvSpPr>
        <p:spPr>
          <a:xfrm rot="2444504" flipV="1">
            <a:off x="814893" y="4177788"/>
            <a:ext cx="1424565" cy="664766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97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8280400" cy="2087563"/>
          </a:xfrm>
        </p:spPr>
        <p:txBody>
          <a:bodyPr vert="horz" lIns="45720" tIns="45720" rIns="45720" bIns="45720" anchor="b">
            <a:noAutofit/>
          </a:bodyPr>
          <a:lstStyle/>
          <a:p>
            <a:pPr marL="901700" indent="-815975" algn="l" eaLnBrk="1" fontAlgn="auto" hangingPunct="1">
              <a:spcAft>
                <a:spcPts val="0"/>
              </a:spcAft>
              <a:defRPr/>
            </a:pPr>
            <a:r>
              <a:rPr lang="fr-FR" sz="4400"/>
              <a:t>11. Élection FP / EDA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2447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fr-CA" sz="4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BFB3-8F38-42F8-9A8B-4130062D8C71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28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206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0219" y="803672"/>
            <a:ext cx="8229600" cy="733663"/>
          </a:xfrm>
        </p:spPr>
        <p:txBody>
          <a:bodyPr vert="horz" lIns="91440" tIns="45720" rIns="91440" bIns="45720" anchor="b">
            <a:normAutofit/>
          </a:bodyPr>
          <a:lstStyle/>
          <a:p>
            <a:pPr eaLnBrk="1" hangingPunct="1">
              <a:defRPr/>
            </a:pPr>
            <a:r>
              <a:rPr lang="fr-FR"/>
              <a:t>11. Élections FP/EDA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1832" y="6422291"/>
            <a:ext cx="1512168" cy="43570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F137CB-252B-BB4E-DEDF-8C0E8911DF79}"/>
              </a:ext>
            </a:extLst>
          </p:cNvPr>
          <p:cNvSpPr txBox="1"/>
          <p:nvPr/>
        </p:nvSpPr>
        <p:spPr>
          <a:xfrm>
            <a:off x="722376" y="1872784"/>
            <a:ext cx="7848969" cy="444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La période de mise en candidature étant terminée depuis le 29 septembre à 16h, nous pouvons annoncer que </a:t>
            </a:r>
            <a:r>
              <a:rPr lang="fr-CA" sz="2400" b="1" dirty="0">
                <a:solidFill>
                  <a:srgbClr val="C00000"/>
                </a:solidFill>
              </a:rPr>
              <a:t>monsieur Daniel Landry </a:t>
            </a:r>
            <a:r>
              <a:rPr lang="fr-CA" sz="2400" dirty="0"/>
              <a:t>de l’école de formation professionnelle de Châteauguay a été élu par acclamation au poste de Conseiller secteur de l’Éducation des adultes (EDA) et de la formation professionnelle (FP).</a:t>
            </a:r>
          </a:p>
        </p:txBody>
      </p:sp>
    </p:spTree>
    <p:extLst>
      <p:ext uri="{BB962C8B-B14F-4D97-AF65-F5344CB8AC3E}">
        <p14:creationId xmlns:p14="http://schemas.microsoft.com/office/powerpoint/2010/main" val="154495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7772400" cy="2952750"/>
          </a:xfrm>
        </p:spPr>
        <p:txBody>
          <a:bodyPr/>
          <a:lstStyle/>
          <a:p>
            <a:pPr marL="901700" indent="-815975" algn="ctr" eaLnBrk="1" fontAlgn="auto" hangingPunct="1">
              <a:spcAft>
                <a:spcPts val="0"/>
              </a:spcAft>
              <a:defRPr/>
            </a:pPr>
            <a:r>
              <a:rPr lang="fr-FR" sz="5200"/>
              <a:t>3. </a:t>
            </a:r>
            <a:r>
              <a:rPr lang="fr-FR" sz="4800"/>
              <a:t>Présentation des nouveaux membres</a:t>
            </a:r>
            <a:endParaRPr lang="fr-FR" sz="520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716338"/>
            <a:ext cx="7772400" cy="266541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CA" sz="41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0CFC3-774E-48C2-BAAA-07C4C69F532B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3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8280400" cy="2087563"/>
          </a:xfrm>
        </p:spPr>
        <p:txBody>
          <a:bodyPr vert="horz" lIns="45720" tIns="45720" rIns="45720" bIns="45720" anchor="b">
            <a:noAutofit/>
          </a:bodyPr>
          <a:lstStyle/>
          <a:p>
            <a:pPr marL="901700" indent="-815975" algn="l" eaLnBrk="1" fontAlgn="auto" hangingPunct="1">
              <a:spcAft>
                <a:spcPts val="0"/>
              </a:spcAft>
              <a:defRPr/>
            </a:pPr>
            <a:r>
              <a:rPr lang="fr-FR" sz="4400"/>
              <a:t>12. Informations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2447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fr-CA" sz="4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BFB3-8F38-42F8-9A8B-4130062D8C71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30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839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5782" y="-108235"/>
            <a:ext cx="8183880" cy="105156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fr-CA" dirty="0"/>
              <a:t>12.  Informations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083" y="880652"/>
            <a:ext cx="7985925" cy="1009349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  <a:defRPr/>
            </a:pPr>
            <a:r>
              <a:rPr lang="fr-CA" sz="2400" dirty="0">
                <a:ea typeface="Verdana"/>
                <a:cs typeface="Verdana"/>
              </a:rPr>
              <a:t>Invitation pour le nouveau personnel au CSSDGS; </a:t>
            </a:r>
          </a:p>
          <a:p>
            <a:pPr marL="514350" indent="-514350">
              <a:buFont typeface="Verdana"/>
              <a:buAutoNum type="alphaLcParenR"/>
              <a:defRPr/>
            </a:pPr>
            <a:endParaRPr lang="fr-CA" dirty="0">
              <a:solidFill>
                <a:srgbClr val="000000"/>
              </a:solidFill>
              <a:ea typeface="Verdana"/>
              <a:cs typeface="Verdana"/>
            </a:endParaRPr>
          </a:p>
          <a:p>
            <a:pPr marL="0" indent="0" algn="ctr">
              <a:buNone/>
              <a:defRPr/>
            </a:pPr>
            <a:endParaRPr lang="fr-CA" sz="2400" dirty="0">
              <a:solidFill>
                <a:srgbClr val="FF0000"/>
              </a:solidFill>
              <a:ea typeface="Verdana"/>
            </a:endParaRPr>
          </a:p>
          <a:p>
            <a:pPr marL="0" indent="0" algn="ctr">
              <a:buNone/>
              <a:defRPr/>
            </a:pPr>
            <a:endParaRPr lang="fr-CA" dirty="0">
              <a:solidFill>
                <a:srgbClr val="FF0000"/>
              </a:solidFill>
              <a:ea typeface="Verdana"/>
            </a:endParaRPr>
          </a:p>
          <a:p>
            <a:pPr marL="514350" indent="-514350">
              <a:buFont typeface="+mj-lt"/>
              <a:buAutoNum type="alphaLcParenR"/>
              <a:defRPr/>
            </a:pPr>
            <a:endParaRPr lang="fr-CA" dirty="0"/>
          </a:p>
          <a:p>
            <a:pPr marL="514350" indent="-514350">
              <a:buFont typeface="Verdana"/>
              <a:buAutoNum type="alphaLcParenR"/>
              <a:defRPr/>
            </a:pPr>
            <a:endParaRPr lang="fr-CA" dirty="0">
              <a:ea typeface="Verdana"/>
              <a:cs typeface="Verdana"/>
            </a:endParaRPr>
          </a:p>
          <a:p>
            <a:pPr marL="264795" indent="-264795">
              <a:defRPr/>
            </a:pPr>
            <a:r>
              <a:rPr lang="fr-CA" dirty="0">
                <a:ea typeface="Verdana"/>
                <a:cs typeface="Verdana"/>
              </a:rPr>
              <a:t>Au verso de : </a:t>
            </a:r>
          </a:p>
          <a:p>
            <a:pPr marL="0" indent="0">
              <a:buNone/>
              <a:defRPr/>
            </a:pPr>
            <a:r>
              <a:rPr lang="fr-CA" dirty="0">
                <a:ea typeface="Verdana"/>
                <a:cs typeface="Verdana"/>
              </a:rPr>
              <a:t> </a:t>
            </a:r>
          </a:p>
          <a:p>
            <a:pPr marL="264795" indent="-264795"/>
            <a:endParaRPr lang="fr-CA" dirty="0">
              <a:ea typeface="Verdana"/>
              <a:cs typeface="Verdan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0391D-7CF0-4833-BD57-16FCF41EEE5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5" name="Image 5" descr="LogoAPL2014.jpg">
            <a:extLst>
              <a:ext uri="{FF2B5EF4-FFF2-40B4-BE49-F238E27FC236}">
                <a16:creationId xmlns:a16="http://schemas.microsoft.com/office/drawing/2014/main" id="{10164C2E-5A0C-4194-AE5B-34ED31BEFF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1FFE406-1700-4600-BB3F-2F3671DE2B8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8289" y="1545701"/>
            <a:ext cx="8229600" cy="51520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72A7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9pPr>
            <a:extLst/>
          </a:lstStyle>
          <a:p>
            <a:endParaRPr lang="fr-CA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265559-D28B-9897-556E-722597F1F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11" y="2175524"/>
            <a:ext cx="3574472" cy="14228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BC74CB-FC93-1906-2502-025496376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583" y="1375523"/>
            <a:ext cx="4900078" cy="50459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D3DADC6-2BFC-0428-3A94-7FF285507C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341" t="18350"/>
          <a:stretch/>
        </p:blipFill>
        <p:spPr>
          <a:xfrm>
            <a:off x="631603" y="4525565"/>
            <a:ext cx="2554943" cy="10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3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111" y="0"/>
            <a:ext cx="8183880" cy="105156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fr-CA" dirty="0"/>
              <a:t>12.  Informations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009" y="1051560"/>
            <a:ext cx="3241057" cy="100934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CA" sz="2400" dirty="0">
                <a:ea typeface="Verdana"/>
                <a:cs typeface="Verdana"/>
              </a:rPr>
              <a:t> </a:t>
            </a:r>
          </a:p>
          <a:p>
            <a:pPr marL="514350" indent="-514350">
              <a:buFont typeface="+mj-lt"/>
              <a:buAutoNum type="alphaUcPeriod" startAt="2"/>
              <a:defRPr/>
            </a:pPr>
            <a:r>
              <a:rPr lang="fr-CA" sz="2400" dirty="0">
                <a:solidFill>
                  <a:srgbClr val="1A1A1A"/>
                </a:solidFill>
                <a:ea typeface="Verdana"/>
              </a:rPr>
              <a:t>Étude sur l’engagement, la motivation et l’épuisement professionnel des personnes enseignantes;</a:t>
            </a:r>
          </a:p>
          <a:p>
            <a:pPr marL="0" indent="0">
              <a:buNone/>
              <a:defRPr/>
            </a:pPr>
            <a:endParaRPr lang="fr-CA" dirty="0">
              <a:solidFill>
                <a:srgbClr val="000000"/>
              </a:solidFill>
              <a:ea typeface="Verdana"/>
              <a:cs typeface="Verdana"/>
            </a:endParaRPr>
          </a:p>
          <a:p>
            <a:pPr marL="0" indent="0" algn="ctr">
              <a:buNone/>
              <a:defRPr/>
            </a:pPr>
            <a:endParaRPr lang="fr-CA" sz="2400" dirty="0">
              <a:solidFill>
                <a:srgbClr val="FF0000"/>
              </a:solidFill>
              <a:ea typeface="Verdana"/>
            </a:endParaRPr>
          </a:p>
          <a:p>
            <a:pPr marL="0" indent="0" algn="ctr">
              <a:buNone/>
              <a:defRPr/>
            </a:pPr>
            <a:endParaRPr lang="fr-CA" dirty="0">
              <a:solidFill>
                <a:srgbClr val="FF0000"/>
              </a:solidFill>
              <a:ea typeface="Verdana"/>
            </a:endParaRPr>
          </a:p>
          <a:p>
            <a:pPr marL="514350" indent="-514350">
              <a:buFont typeface="+mj-lt"/>
              <a:buAutoNum type="alphaLcParenR"/>
              <a:defRPr/>
            </a:pPr>
            <a:endParaRPr lang="fr-CA" dirty="0"/>
          </a:p>
          <a:p>
            <a:pPr marL="514350" indent="-514350">
              <a:buFont typeface="Verdana"/>
              <a:buAutoNum type="alphaLcParenR"/>
              <a:defRPr/>
            </a:pPr>
            <a:endParaRPr lang="fr-CA" dirty="0">
              <a:ea typeface="Verdana"/>
              <a:cs typeface="Verdana"/>
            </a:endParaRPr>
          </a:p>
          <a:p>
            <a:pPr marL="264795" indent="-264795">
              <a:defRPr/>
            </a:pPr>
            <a:endParaRPr lang="fr-CA" dirty="0">
              <a:ea typeface="Verdana"/>
              <a:cs typeface="Verdana"/>
            </a:endParaRPr>
          </a:p>
          <a:p>
            <a:pPr marL="264795" indent="-264795"/>
            <a:endParaRPr lang="fr-CA" dirty="0">
              <a:ea typeface="Verdana"/>
              <a:cs typeface="Verdan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0391D-7CF0-4833-BD57-16FCF41EEE50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5" name="Image 5" descr="LogoAPL2014.jpg">
            <a:extLst>
              <a:ext uri="{FF2B5EF4-FFF2-40B4-BE49-F238E27FC236}">
                <a16:creationId xmlns:a16="http://schemas.microsoft.com/office/drawing/2014/main" id="{10164C2E-5A0C-4194-AE5B-34ED31BEFF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1FFE406-1700-4600-BB3F-2F3671DE2B8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8289" y="1545701"/>
            <a:ext cx="8229600" cy="51520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72A7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9pPr>
            <a:extLst/>
          </a:lstStyle>
          <a:p>
            <a:endParaRPr lang="fr-CA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D698D3-3AD1-1394-C58A-D72E40E52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113" y="-66584"/>
            <a:ext cx="48577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77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111" y="0"/>
            <a:ext cx="8183880" cy="105156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fr-CA"/>
              <a:t>12.  Informations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5088" y="1298630"/>
            <a:ext cx="7985925" cy="1009349"/>
          </a:xfrm>
        </p:spPr>
        <p:txBody>
          <a:bodyPr/>
          <a:lstStyle/>
          <a:p>
            <a:pPr marL="514350" indent="-514350">
              <a:buFont typeface="+mj-lt"/>
              <a:buAutoNum type="alphaUcPeriod" startAt="3"/>
              <a:defRPr/>
            </a:pPr>
            <a:r>
              <a:rPr lang="fr-CA" sz="2400" b="0" i="0" dirty="0">
                <a:solidFill>
                  <a:srgbClr val="1A1A1A"/>
                </a:solidFill>
                <a:effectLst/>
                <a:ea typeface="Verdana"/>
              </a:rPr>
              <a:t>Sondage « Projet pour contrer sur les effets de la rareté du personnel »;</a:t>
            </a:r>
          </a:p>
          <a:p>
            <a:pPr marL="0" indent="0">
              <a:buNone/>
              <a:defRPr/>
            </a:pPr>
            <a:endParaRPr lang="fr-CA" sz="2400" b="0" i="0" dirty="0">
              <a:solidFill>
                <a:srgbClr val="1A1A1A"/>
              </a:solidFill>
              <a:effectLst/>
              <a:ea typeface="Verdana"/>
            </a:endParaRPr>
          </a:p>
          <a:p>
            <a:pPr marL="514350" indent="-514350">
              <a:buFont typeface="+mj-lt"/>
              <a:buAutoNum type="alphaUcPeriod" startAt="4"/>
              <a:defRPr/>
            </a:pPr>
            <a:r>
              <a:rPr lang="fr-CA" sz="2400" dirty="0">
                <a:solidFill>
                  <a:srgbClr val="1A1A1A"/>
                </a:solidFill>
                <a:ea typeface="Verdana"/>
              </a:rPr>
              <a:t>Sondage BDD</a:t>
            </a:r>
          </a:p>
          <a:p>
            <a:pPr marL="514350" indent="-514350">
              <a:buFont typeface="+mj-lt"/>
              <a:buAutoNum type="alphaUcPeriod" startAt="4"/>
              <a:defRPr/>
            </a:pPr>
            <a:endParaRPr lang="fr-FR" b="0" i="0" dirty="0">
              <a:solidFill>
                <a:srgbClr val="1A1A1A"/>
              </a:solidFill>
              <a:effectLst/>
            </a:endParaRPr>
          </a:p>
          <a:p>
            <a:pPr marL="514350" indent="-514350">
              <a:buFont typeface="Verdana"/>
              <a:buAutoNum type="alphaLcParenR"/>
              <a:defRPr/>
            </a:pPr>
            <a:endParaRPr lang="fr-CA" dirty="0">
              <a:solidFill>
                <a:srgbClr val="000000"/>
              </a:solidFill>
              <a:ea typeface="Verdana"/>
              <a:cs typeface="Verdana"/>
            </a:endParaRPr>
          </a:p>
          <a:p>
            <a:pPr marL="0" indent="0" algn="ctr">
              <a:buNone/>
              <a:defRPr/>
            </a:pPr>
            <a:endParaRPr lang="fr-CA" sz="2400" dirty="0">
              <a:solidFill>
                <a:srgbClr val="FF0000"/>
              </a:solidFill>
              <a:ea typeface="Verdana"/>
            </a:endParaRPr>
          </a:p>
          <a:p>
            <a:pPr marL="0" indent="0" algn="ctr">
              <a:buNone/>
              <a:defRPr/>
            </a:pPr>
            <a:endParaRPr lang="fr-CA" dirty="0">
              <a:solidFill>
                <a:srgbClr val="FF0000"/>
              </a:solidFill>
              <a:ea typeface="Verdana"/>
            </a:endParaRPr>
          </a:p>
          <a:p>
            <a:pPr marL="514350" indent="-514350">
              <a:buFont typeface="+mj-lt"/>
              <a:buAutoNum type="alphaLcParenR"/>
              <a:defRPr/>
            </a:pPr>
            <a:endParaRPr lang="fr-CA" dirty="0"/>
          </a:p>
          <a:p>
            <a:pPr marL="514350" indent="-514350">
              <a:buFont typeface="Verdana"/>
              <a:buAutoNum type="alphaLcParenR"/>
              <a:defRPr/>
            </a:pPr>
            <a:endParaRPr lang="fr-CA" dirty="0">
              <a:ea typeface="Verdana"/>
              <a:cs typeface="Verdana"/>
            </a:endParaRPr>
          </a:p>
          <a:p>
            <a:pPr marL="264795" indent="-264795">
              <a:defRPr/>
            </a:pPr>
            <a:endParaRPr lang="fr-CA" dirty="0">
              <a:ea typeface="Verdana"/>
              <a:cs typeface="Verdana"/>
            </a:endParaRPr>
          </a:p>
          <a:p>
            <a:pPr marL="264795" indent="-264795"/>
            <a:endParaRPr lang="fr-CA" dirty="0">
              <a:ea typeface="Verdana"/>
              <a:cs typeface="Verdan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0391D-7CF0-4833-BD57-16FCF41EEE50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5" name="Image 5" descr="LogoAPL2014.jpg">
            <a:extLst>
              <a:ext uri="{FF2B5EF4-FFF2-40B4-BE49-F238E27FC236}">
                <a16:creationId xmlns:a16="http://schemas.microsoft.com/office/drawing/2014/main" id="{10164C2E-5A0C-4194-AE5B-34ED31BEFF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1FFE406-1700-4600-BB3F-2F3671DE2B8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8289" y="1545701"/>
            <a:ext cx="8229600" cy="51520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72A7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9pPr>
            <a:extLst/>
          </a:lstStyle>
          <a:p>
            <a:endParaRPr lang="fr-CA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53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111" y="0"/>
            <a:ext cx="8183880" cy="105156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fr-CA" dirty="0"/>
              <a:t>12.  Informations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111" y="1041026"/>
            <a:ext cx="7985925" cy="1009349"/>
          </a:xfrm>
        </p:spPr>
        <p:txBody>
          <a:bodyPr/>
          <a:lstStyle/>
          <a:p>
            <a:pPr marL="514350" indent="-514350">
              <a:buFont typeface="+mj-lt"/>
              <a:buAutoNum type="alphaUcPeriod" startAt="5"/>
              <a:defRPr/>
            </a:pPr>
            <a:r>
              <a:rPr lang="fr-CA" sz="2400" b="1" i="0" dirty="0">
                <a:solidFill>
                  <a:srgbClr val="1A1A1A"/>
                </a:solidFill>
                <a:effectLst/>
                <a:ea typeface="Verdana"/>
              </a:rPr>
              <a:t>Mentorat et tâche</a:t>
            </a:r>
            <a:endParaRPr lang="fr-FR" b="1" i="0" dirty="0">
              <a:solidFill>
                <a:srgbClr val="1A1A1A"/>
              </a:solidFill>
              <a:effectLst/>
            </a:endParaRPr>
          </a:p>
          <a:p>
            <a:pPr marL="514350" indent="-514350">
              <a:buFont typeface="Verdana"/>
              <a:buAutoNum type="alphaLcParenR"/>
              <a:defRPr/>
            </a:pPr>
            <a:endParaRPr lang="fr-CA" dirty="0">
              <a:solidFill>
                <a:srgbClr val="000000"/>
              </a:solidFill>
              <a:ea typeface="Verdana"/>
              <a:cs typeface="Verdana"/>
            </a:endParaRPr>
          </a:p>
          <a:p>
            <a:pPr marL="0" indent="0" algn="ctr">
              <a:buNone/>
              <a:defRPr/>
            </a:pPr>
            <a:endParaRPr lang="fr-CA" sz="2400" dirty="0">
              <a:solidFill>
                <a:srgbClr val="FF0000"/>
              </a:solidFill>
              <a:ea typeface="Verdana"/>
            </a:endParaRPr>
          </a:p>
          <a:p>
            <a:pPr marL="0" indent="0" algn="ctr">
              <a:buNone/>
              <a:defRPr/>
            </a:pPr>
            <a:endParaRPr lang="fr-CA" dirty="0">
              <a:solidFill>
                <a:srgbClr val="FF0000"/>
              </a:solidFill>
              <a:ea typeface="Verdana"/>
            </a:endParaRPr>
          </a:p>
          <a:p>
            <a:pPr marL="514350" indent="-514350">
              <a:buFont typeface="+mj-lt"/>
              <a:buAutoNum type="alphaLcParenR"/>
              <a:defRPr/>
            </a:pPr>
            <a:endParaRPr lang="fr-CA" dirty="0"/>
          </a:p>
          <a:p>
            <a:pPr marL="514350" indent="-514350">
              <a:buFont typeface="Verdana"/>
              <a:buAutoNum type="alphaLcParenR"/>
              <a:defRPr/>
            </a:pPr>
            <a:endParaRPr lang="fr-CA" dirty="0">
              <a:ea typeface="Verdana"/>
              <a:cs typeface="Verdana"/>
            </a:endParaRPr>
          </a:p>
          <a:p>
            <a:pPr marL="264795" indent="-264795">
              <a:defRPr/>
            </a:pPr>
            <a:endParaRPr lang="fr-CA" dirty="0">
              <a:ea typeface="Verdana"/>
              <a:cs typeface="Verdana"/>
            </a:endParaRPr>
          </a:p>
          <a:p>
            <a:pPr marL="264795" indent="-264795"/>
            <a:endParaRPr lang="fr-CA" dirty="0">
              <a:ea typeface="Verdana"/>
              <a:cs typeface="Verdan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0391D-7CF0-4833-BD57-16FCF41EEE50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5" name="Image 5" descr="LogoAPL2014.jpg">
            <a:extLst>
              <a:ext uri="{FF2B5EF4-FFF2-40B4-BE49-F238E27FC236}">
                <a16:creationId xmlns:a16="http://schemas.microsoft.com/office/drawing/2014/main" id="{10164C2E-5A0C-4194-AE5B-34ED31BEFF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1FFE406-1700-4600-BB3F-2F3671DE2B8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8289" y="1545701"/>
            <a:ext cx="8229600" cy="51520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72A7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9pPr>
            <a:extLst/>
          </a:lstStyle>
          <a:p>
            <a:endParaRPr lang="fr-CA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FB23342-53AB-319A-D914-F4365DB94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67891"/>
              </p:ext>
            </p:extLst>
          </p:nvPr>
        </p:nvGraphicFramePr>
        <p:xfrm>
          <a:off x="456111" y="1754643"/>
          <a:ext cx="8229600" cy="4357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453514635"/>
                    </a:ext>
                  </a:extLst>
                </a:gridCol>
              </a:tblGrid>
              <a:tr h="91731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fr-CA" sz="1500" dirty="0"/>
                        <a:t>Personnes </a:t>
                      </a:r>
                      <a:r>
                        <a:rPr lang="fr-CA" sz="1500" dirty="0">
                          <a:solidFill>
                            <a:srgbClr val="C00000"/>
                          </a:solidFill>
                        </a:rPr>
                        <a:t>enseignantes novices de 0 à 2 ans </a:t>
                      </a:r>
                      <a:r>
                        <a:rPr lang="fr-CA" sz="1500" dirty="0"/>
                        <a:t>: Participation obligatoire et minutes dans les ATP (recommandation du CSS </a:t>
                      </a:r>
                      <a:r>
                        <a:rPr lang="fr-CA" sz="15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CA" sz="1500" dirty="0"/>
                        <a:t> entre 30 et 55 minutes sur 5 jours / entre 55 et 100 minutes sur 9 jours).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endParaRPr lang="fr-CA" sz="1500" dirty="0"/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963340"/>
                  </a:ext>
                </a:extLst>
              </a:tr>
              <a:tr h="91731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fr-CA" sz="1500" dirty="0"/>
                        <a:t>Personnes </a:t>
                      </a:r>
                      <a:r>
                        <a:rPr lang="fr-CA" sz="1500" dirty="0">
                          <a:solidFill>
                            <a:srgbClr val="C00000"/>
                          </a:solidFill>
                        </a:rPr>
                        <a:t>enseignantes novices de 3 à 5 ans </a:t>
                      </a:r>
                      <a:r>
                        <a:rPr lang="fr-CA" sz="1500" dirty="0"/>
                        <a:t>: Participation facultative et minutes dans les ATP (recommandation du CSS </a:t>
                      </a:r>
                      <a:r>
                        <a:rPr lang="fr-CA" sz="15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CA" sz="1500" dirty="0"/>
                        <a:t> entre 30 et 55 minutes sur 5 jours / entre 55 et 100 minutes sur 9 jours).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endParaRPr lang="fr-CA" sz="1500" dirty="0"/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864371"/>
                  </a:ext>
                </a:extLst>
              </a:tr>
              <a:tr h="687984"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fr-CA" sz="1500" dirty="0"/>
                        <a:t>Personnes </a:t>
                      </a:r>
                      <a:r>
                        <a:rPr lang="fr-CA" sz="1500" dirty="0">
                          <a:solidFill>
                            <a:srgbClr val="C00000"/>
                          </a:solidFill>
                        </a:rPr>
                        <a:t>enseignantes-mentores</a:t>
                      </a:r>
                      <a:r>
                        <a:rPr lang="fr-CA" sz="1500" dirty="0"/>
                        <a:t> : Tâche au prorata du % de libération (TE, ATP et j. </a:t>
                      </a:r>
                      <a:r>
                        <a:rPr lang="fr-CA" sz="1500" dirty="0" err="1"/>
                        <a:t>pèd</a:t>
                      </a:r>
                      <a:r>
                        <a:rPr lang="fr-CA" sz="1500" dirty="0"/>
                        <a:t>.)</a:t>
                      </a:r>
                    </a:p>
                    <a:p>
                      <a:pPr marL="0" lvl="0" indent="0" algn="just">
                        <a:buFont typeface="Symbol" panose="05050102010706020507" pitchFamily="18" charset="2"/>
                        <a:buNone/>
                      </a:pPr>
                      <a:endParaRPr lang="fr-CA" sz="1500" dirty="0"/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42611"/>
                  </a:ext>
                </a:extLst>
              </a:tr>
              <a:tr h="91731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fr-CA" sz="1500" dirty="0"/>
                        <a:t>Personnes « </a:t>
                      </a:r>
                      <a:r>
                        <a:rPr lang="fr-CA" sz="1500" dirty="0">
                          <a:solidFill>
                            <a:srgbClr val="C00000"/>
                          </a:solidFill>
                        </a:rPr>
                        <a:t>mentores-écoles</a:t>
                      </a:r>
                      <a:r>
                        <a:rPr lang="fr-CA" sz="1500" dirty="0"/>
                        <a:t> » : Minutes dans les ATP – (recommandation CSS</a:t>
                      </a:r>
                      <a:r>
                        <a:rPr lang="fr-CA" sz="15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CA" sz="1500" dirty="0"/>
                        <a:t> entre 30 et 55 minutes sur 5 jours / entre 55 et 100 minutes sur 9 jours).</a:t>
                      </a:r>
                    </a:p>
                    <a:p>
                      <a:pPr marL="0" lvl="0" indent="0" algn="just">
                        <a:buFont typeface="Symbol" panose="05050102010706020507" pitchFamily="18" charset="2"/>
                        <a:buNone/>
                      </a:pPr>
                      <a:endParaRPr lang="fr-CA" sz="1500" dirty="0"/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618432"/>
                  </a:ext>
                </a:extLst>
              </a:tr>
              <a:tr h="91731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fr-CA" sz="1500" dirty="0"/>
                        <a:t>Personnes « </a:t>
                      </a:r>
                      <a:r>
                        <a:rPr lang="fr-CA" sz="1500" dirty="0">
                          <a:solidFill>
                            <a:srgbClr val="C00000"/>
                          </a:solidFill>
                        </a:rPr>
                        <a:t>mentores-écoles » de la FP et de l’EDA </a:t>
                      </a:r>
                      <a:r>
                        <a:rPr lang="fr-CA" sz="1500" dirty="0"/>
                        <a:t>: Heures dans les ATP – (recommandation du CSS </a:t>
                      </a:r>
                      <a:r>
                        <a:rPr lang="fr-CA" sz="15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CA" sz="1500" dirty="0"/>
                        <a:t>Annuellement, 25 hres pour les personnes enseignantes-mentores ET les personnes enseignantes-novices)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endParaRPr lang="fr-CA" sz="1500" dirty="0"/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207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142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8280400" cy="2087563"/>
          </a:xfrm>
        </p:spPr>
        <p:txBody>
          <a:bodyPr vert="horz" lIns="45720" tIns="45720" rIns="45720" bIns="45720" anchor="b">
            <a:noAutofit/>
          </a:bodyPr>
          <a:lstStyle/>
          <a:p>
            <a:pPr marL="901700" indent="-815975" algn="l" eaLnBrk="1" fontAlgn="auto" hangingPunct="1">
              <a:spcAft>
                <a:spcPts val="0"/>
              </a:spcAft>
              <a:defRPr/>
            </a:pPr>
            <a:r>
              <a:rPr lang="fr-FR" sz="4400"/>
              <a:t>13. Nouvelles de mon milieu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2447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fr-CA" sz="4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BFB3-8F38-42F8-9A8B-4130062D8C71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35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670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fr-CA"/>
              <a:t>13.  Nouvelles de mon milieu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pPr>
              <a:defRPr/>
            </a:pPr>
            <a:endParaRPr lang="fr-CA"/>
          </a:p>
          <a:p>
            <a:pPr>
              <a:defRPr/>
            </a:pPr>
            <a:endParaRPr lang="fr-CA"/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0391D-7CF0-4833-BD57-16FCF41EEE50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5" name="Image 5" descr="LogoAPL2014.jpg">
            <a:extLst>
              <a:ext uri="{FF2B5EF4-FFF2-40B4-BE49-F238E27FC236}">
                <a16:creationId xmlns:a16="http://schemas.microsoft.com/office/drawing/2014/main" id="{10164C2E-5A0C-4194-AE5B-34ED31BEFF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1FFE406-1700-4600-BB3F-2F3671DE2B8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8289" y="1545701"/>
            <a:ext cx="8229600" cy="51520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72A7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9pPr>
            <a:extLst/>
          </a:lstStyle>
          <a:p>
            <a:endParaRPr lang="fr-CA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05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8280400" cy="2087563"/>
          </a:xfrm>
        </p:spPr>
        <p:txBody>
          <a:bodyPr vert="horz" lIns="45720" tIns="45720" rIns="45720" bIns="45720" anchor="b">
            <a:noAutofit/>
          </a:bodyPr>
          <a:lstStyle/>
          <a:p>
            <a:pPr marL="901700" indent="-815975" algn="l" eaLnBrk="1" fontAlgn="auto" hangingPunct="1">
              <a:spcAft>
                <a:spcPts val="0"/>
              </a:spcAft>
              <a:defRPr/>
            </a:pPr>
            <a:r>
              <a:rPr lang="fr-FR" sz="4400"/>
              <a:t>14. Questions diverses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2447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fr-CA" sz="4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BFB3-8F38-42F8-9A8B-4130062D8C71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37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543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fr-CA"/>
              <a:t>14.  Questions diverses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pPr>
              <a:defRPr/>
            </a:pPr>
            <a:endParaRPr lang="fr-CA"/>
          </a:p>
          <a:p>
            <a:pPr>
              <a:defRPr/>
            </a:pPr>
            <a:endParaRPr lang="fr-CA"/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0391D-7CF0-4833-BD57-16FCF41EEE50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5" name="Image 5" descr="LogoAPL2014.jpg">
            <a:extLst>
              <a:ext uri="{FF2B5EF4-FFF2-40B4-BE49-F238E27FC236}">
                <a16:creationId xmlns:a16="http://schemas.microsoft.com/office/drawing/2014/main" id="{10164C2E-5A0C-4194-AE5B-34ED31BEFF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1FFE406-1700-4600-BB3F-2F3671DE2B8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8289" y="1545701"/>
            <a:ext cx="8229600" cy="51520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72A7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172A7"/>
                </a:solidFill>
                <a:latin typeface="Verdana" pitchFamily="34" charset="0"/>
              </a:defRPr>
            </a:lvl9pPr>
            <a:extLst/>
          </a:lstStyle>
          <a:p>
            <a:endParaRPr lang="fr-CA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18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13" y="428625"/>
            <a:ext cx="7772400" cy="32210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fr-CA" sz="9600">
                <a:latin typeface="Arial Rounded MT Bold" pitchFamily="34" charset="0"/>
              </a:rPr>
            </a:br>
            <a:r>
              <a:rPr lang="fr-CA" sz="8000">
                <a:latin typeface="Arial Rounded MT Bold" pitchFamily="34" charset="0"/>
              </a:rPr>
              <a:t>Merci et bonne soirée!</a:t>
            </a:r>
            <a:endParaRPr lang="fr-CA" sz="8000"/>
          </a:p>
        </p:txBody>
      </p:sp>
      <p:sp>
        <p:nvSpPr>
          <p:cNvPr id="2970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F26DC-51EF-46A2-804E-76EE70890E52}" type="slidenum">
              <a:rPr lang="fr-FR" smtClean="0">
                <a:solidFill>
                  <a:srgbClr val="A3A3A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fr-FR">
              <a:solidFill>
                <a:srgbClr val="A3A3A3"/>
              </a:solidFill>
            </a:endParaRPr>
          </a:p>
        </p:txBody>
      </p:sp>
      <p:pic>
        <p:nvPicPr>
          <p:cNvPr id="8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5753010" cy="16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574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chemeClr val="accent1">
                    <a:tint val="88000"/>
                    <a:satMod val="150000"/>
                  </a:schemeClr>
                </a:solidFill>
              </a:rPr>
              <a:t>3. Acceptation des nouveaux membres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2B510-7B94-47EB-B96C-E14DA05186CC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4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01B721F-AF66-15D7-215D-05F1F3A91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49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7772400" cy="2952750"/>
          </a:xfrm>
        </p:spPr>
        <p:txBody>
          <a:bodyPr vert="horz" lIns="45720" tIns="45720" rIns="45720" bIns="45720" anchor="b">
            <a:normAutofit/>
          </a:bodyPr>
          <a:lstStyle/>
          <a:p>
            <a:pPr marL="901700" indent="-815975" algn="ctr" eaLnBrk="1" fontAlgn="auto" hangingPunct="1">
              <a:spcAft>
                <a:spcPts val="0"/>
              </a:spcAft>
              <a:defRPr/>
            </a:pPr>
            <a:r>
              <a:rPr lang="fr-FR" sz="5200"/>
              <a:t>4. Santé et sécurité au travail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13" y="3716338"/>
            <a:ext cx="7772400" cy="266541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CA" sz="41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0CFC3-774E-48C2-BAAA-07C4C69F532B}" type="slidenum">
              <a:rPr lang="fr-FR">
                <a:solidFill>
                  <a:schemeClr val="bg2">
                    <a:shade val="50000"/>
                  </a:schemeClr>
                </a:solidFill>
              </a:rPr>
              <a:pPr>
                <a:defRPr/>
              </a:pPr>
              <a:t>5</a:t>
            </a:fld>
            <a:endParaRPr lang="fr-FR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7" name="Image 5" descr="LogoAPL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1437"/>
            <a:ext cx="1512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0219" y="381000"/>
            <a:ext cx="8229600" cy="733663"/>
          </a:xfrm>
        </p:spPr>
        <p:txBody>
          <a:bodyPr vert="horz" lIns="91440" tIns="45720" rIns="91440" bIns="45720" anchor="b">
            <a:normAutofit/>
          </a:bodyPr>
          <a:lstStyle/>
          <a:p>
            <a:pPr eaLnBrk="1" hangingPunct="1">
              <a:defRPr/>
            </a:pPr>
            <a:r>
              <a:rPr lang="fr-FR"/>
              <a:t>4. Santé et sécurité au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2291"/>
            <a:ext cx="1512168" cy="43570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AA74D6F-D868-B0C5-EAFC-B1C96898B577}"/>
              </a:ext>
            </a:extLst>
          </p:cNvPr>
          <p:cNvSpPr txBox="1"/>
          <p:nvPr/>
        </p:nvSpPr>
        <p:spPr>
          <a:xfrm>
            <a:off x="1106424" y="1682496"/>
            <a:ext cx="6995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/>
              <a:t>Bonne nouvelle </a:t>
            </a:r>
            <a:r>
              <a:rPr lang="fr-CA" sz="2800"/>
              <a:t>! Le lancement des comités SST des regroupements a eu lieu le </a:t>
            </a:r>
            <a:r>
              <a:rPr lang="fr-CA" sz="2800" b="1"/>
              <a:t>2 octobre </a:t>
            </a:r>
            <a:r>
              <a:rPr lang="fr-CA" sz="2800"/>
              <a:t>dernier … C’est parti!</a:t>
            </a:r>
          </a:p>
          <a:p>
            <a:endParaRPr lang="fr-CA" sz="2800"/>
          </a:p>
          <a:p>
            <a:r>
              <a:rPr lang="fr-CA" sz="2800"/>
              <a:t>À VENIR en hiver :  les inspections des établissements.</a:t>
            </a:r>
          </a:p>
        </p:txBody>
      </p:sp>
    </p:spTree>
    <p:extLst>
      <p:ext uri="{BB962C8B-B14F-4D97-AF65-F5344CB8AC3E}">
        <p14:creationId xmlns:p14="http://schemas.microsoft.com/office/powerpoint/2010/main" val="22094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0219" y="381000"/>
            <a:ext cx="8229600" cy="733663"/>
          </a:xfrm>
        </p:spPr>
        <p:txBody>
          <a:bodyPr vert="horz" lIns="91440" tIns="45720" rIns="91440" bIns="45720" anchor="b">
            <a:normAutofit/>
          </a:bodyPr>
          <a:lstStyle/>
          <a:p>
            <a:pPr eaLnBrk="1" hangingPunct="1">
              <a:defRPr/>
            </a:pPr>
            <a:r>
              <a:rPr lang="fr-FR"/>
              <a:t>4. Santé et sécurité au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2291"/>
            <a:ext cx="1512168" cy="4357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1BA1D1-017D-999D-4787-57E107B47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0" y="1050007"/>
            <a:ext cx="9084147" cy="36423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1AEFE8-7EE2-467B-C3D1-BBE51A965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4" y="4932293"/>
            <a:ext cx="9144000" cy="12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0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0219" y="381000"/>
            <a:ext cx="8229600" cy="733663"/>
          </a:xfrm>
        </p:spPr>
        <p:txBody>
          <a:bodyPr vert="horz" lIns="91440" tIns="45720" rIns="91440" bIns="45720" anchor="b">
            <a:normAutofit/>
          </a:bodyPr>
          <a:lstStyle/>
          <a:p>
            <a:pPr eaLnBrk="1" hangingPunct="1">
              <a:defRPr/>
            </a:pPr>
            <a:r>
              <a:rPr lang="fr-FR" dirty="0"/>
              <a:t>4. Santé et sécurité au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2291"/>
            <a:ext cx="1512168" cy="4357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8E047D-0641-1BB4-48A4-FFB8BEDE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506" y="1098414"/>
            <a:ext cx="4346157" cy="537858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B0FFA44-8E19-59ED-E160-A87A1D06A596}"/>
              </a:ext>
            </a:extLst>
          </p:cNvPr>
          <p:cNvSpPr txBox="1"/>
          <p:nvPr/>
        </p:nvSpPr>
        <p:spPr>
          <a:xfrm>
            <a:off x="468508" y="1914975"/>
            <a:ext cx="353399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000" dirty="0">
              <a:solidFill>
                <a:srgbClr val="FF0000"/>
              </a:solidFill>
            </a:endParaRPr>
          </a:p>
          <a:p>
            <a:endParaRPr lang="fr-CA" sz="2000" dirty="0">
              <a:solidFill>
                <a:srgbClr val="FF0000"/>
              </a:solidFill>
            </a:endParaRPr>
          </a:p>
          <a:p>
            <a:r>
              <a:rPr lang="fr-CA" sz="2000" dirty="0"/>
              <a:t>Il est important de conseiller à vos collègues de remplir le registre des accidents du travail pour chaque :</a:t>
            </a:r>
          </a:p>
          <a:p>
            <a:endParaRPr lang="fr-CA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2000" dirty="0"/>
              <a:t>Accident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2000" dirty="0"/>
              <a:t>Incident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srgbClr val="00B050"/>
                </a:solidFill>
              </a:rPr>
              <a:t>Nouveau : </a:t>
            </a:r>
          </a:p>
          <a:p>
            <a:r>
              <a:rPr lang="fr-CA" sz="2000" dirty="0">
                <a:solidFill>
                  <a:srgbClr val="00B050"/>
                </a:solidFill>
              </a:rPr>
              <a:t>	Passé proche </a:t>
            </a:r>
          </a:p>
          <a:p>
            <a:endParaRPr lang="fr-CA" dirty="0"/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7A8A00F-D5CA-1313-2B81-4429E51E7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9" y="1166951"/>
            <a:ext cx="2921236" cy="11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704C81F-B808-C114-28C7-3E47C27C63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113" y="1751238"/>
            <a:ext cx="1684706" cy="1398362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0219" y="381000"/>
            <a:ext cx="8229600" cy="733663"/>
          </a:xfrm>
        </p:spPr>
        <p:txBody>
          <a:bodyPr vert="horz" lIns="91440" tIns="45720" rIns="91440" bIns="45720" anchor="b">
            <a:normAutofit/>
          </a:bodyPr>
          <a:lstStyle/>
          <a:p>
            <a:pPr eaLnBrk="1" hangingPunct="1">
              <a:defRPr/>
            </a:pPr>
            <a:r>
              <a:rPr lang="fr-FR"/>
              <a:t>4. Santé et sécurité au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5423E-EDA8-43AD-A41E-012E0DA48AF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6" name="Image 5" descr="LogoAPL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2291"/>
            <a:ext cx="1512168" cy="43570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4B2B5B-6A34-35BB-472A-264C2A3FF6B1}"/>
              </a:ext>
            </a:extLst>
          </p:cNvPr>
          <p:cNvSpPr txBox="1"/>
          <p:nvPr/>
        </p:nvSpPr>
        <p:spPr>
          <a:xfrm>
            <a:off x="480219" y="1204192"/>
            <a:ext cx="7227248" cy="444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400" b="1" dirty="0"/>
              <a:t>Bonne nouvelle </a:t>
            </a:r>
            <a:r>
              <a:rPr lang="fr-CA" sz="2400" dirty="0"/>
              <a:t>! </a:t>
            </a:r>
            <a:r>
              <a:rPr lang="fr-CA" sz="2400" u="sng" dirty="0"/>
              <a:t>Formation professionnelle</a:t>
            </a:r>
          </a:p>
          <a:p>
            <a:pPr>
              <a:lnSpc>
                <a:spcPct val="150000"/>
              </a:lnSpc>
            </a:pPr>
            <a:endParaRPr lang="fr-CA" sz="2400" dirty="0"/>
          </a:p>
          <a:p>
            <a:pPr>
              <a:lnSpc>
                <a:spcPct val="150000"/>
              </a:lnSpc>
            </a:pPr>
            <a:r>
              <a:rPr lang="fr-CA" sz="2400" dirty="0"/>
              <a:t>Il est maintenant possible d’obtenir des </a:t>
            </a:r>
            <a:r>
              <a:rPr lang="fr-CA" sz="2400" b="1" dirty="0"/>
              <a:t>bouchons pleins moulés à l’oreille</a:t>
            </a:r>
            <a:r>
              <a:rPr lang="fr-CA" sz="2400" dirty="0"/>
              <a:t> en formation professionnelle pour les sous-spécialités : charpenterie, menuiserie, mécanique automobile, carrosserie et pose de système intérieur.</a:t>
            </a:r>
          </a:p>
        </p:txBody>
      </p:sp>
    </p:spTree>
    <p:extLst>
      <p:ext uri="{BB962C8B-B14F-4D97-AF65-F5344CB8AC3E}">
        <p14:creationId xmlns:p14="http://schemas.microsoft.com/office/powerpoint/2010/main" val="4196634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b11901f-624a-4c3a-9c8d-d3442876088b" xsi:nil="true"/>
    <TaxCatchAll xmlns="2ca7a0ce-f931-4d65-96ac-bab7152f8928" xsi:nil="true"/>
    <lcf76f155ced4ddcb4097134ff3c332f xmlns="1b11901f-624a-4c3a-9c8d-d3442876088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EC58139DA684E9AD90F86C742B2D1" ma:contentTypeVersion="18" ma:contentTypeDescription="Create a new document." ma:contentTypeScope="" ma:versionID="15a151c0ebff9a89e18af3a1293adbe9">
  <xsd:schema xmlns:xsd="http://www.w3.org/2001/XMLSchema" xmlns:xs="http://www.w3.org/2001/XMLSchema" xmlns:p="http://schemas.microsoft.com/office/2006/metadata/properties" xmlns:ns2="1b11901f-624a-4c3a-9c8d-d3442876088b" xmlns:ns3="2ca7a0ce-f931-4d65-96ac-bab7152f8928" targetNamespace="http://schemas.microsoft.com/office/2006/metadata/properties" ma:root="true" ma:fieldsID="6306faed210538d24543395a426ab3c1" ns2:_="" ns3:_="">
    <xsd:import namespace="1b11901f-624a-4c3a-9c8d-d3442876088b"/>
    <xsd:import namespace="2ca7a0ce-f931-4d65-96ac-bab7152f8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1901f-624a-4c3a-9c8d-d344287608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f340c5f-dbfe-4c63-9181-dba2cca030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7a0ce-f931-4d65-96ac-bab7152f89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be85038-2284-44ed-86a9-cbee86e4ad09}" ma:internalName="TaxCatchAll" ma:showField="CatchAllData" ma:web="2ca7a0ce-f931-4d65-96ac-bab7152f8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1B457-458C-4E61-94AC-F0D87A9FF1F9}">
  <ds:schemaRefs>
    <ds:schemaRef ds:uri="1b11901f-624a-4c3a-9c8d-d3442876088b"/>
    <ds:schemaRef ds:uri="2ca7a0ce-f931-4d65-96ac-bab7152f89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D0B777-BF4E-43AF-8A9E-0B85F256DF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94351-9D7D-4C1D-AD3A-7198E7F3816A}">
  <ds:schemaRefs>
    <ds:schemaRef ds:uri="1b11901f-624a-4c3a-9c8d-d3442876088b"/>
    <ds:schemaRef ds:uri="2ca7a0ce-f931-4d65-96ac-bab7152f89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1319</Words>
  <Application>Microsoft Office PowerPoint</Application>
  <PresentationFormat>Affichage à l'écran (4:3)</PresentationFormat>
  <Paragraphs>220</Paragraphs>
  <Slides>39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8" baseType="lpstr">
      <vt:lpstr>Arial</vt:lpstr>
      <vt:lpstr>Arial Rounded MT Bold</vt:lpstr>
      <vt:lpstr>Calibri</vt:lpstr>
      <vt:lpstr>Symbol</vt:lpstr>
      <vt:lpstr>Times New Roman</vt:lpstr>
      <vt:lpstr>Verdana</vt:lpstr>
      <vt:lpstr>Wingdings</vt:lpstr>
      <vt:lpstr>Wingdings 2</vt:lpstr>
      <vt:lpstr>Aspect</vt:lpstr>
      <vt:lpstr>Bienvenue !</vt:lpstr>
      <vt:lpstr>Ordre du jour</vt:lpstr>
      <vt:lpstr>3. Présentation des nouveaux membres</vt:lpstr>
      <vt:lpstr>3. Acceptation des nouveaux membres</vt:lpstr>
      <vt:lpstr>4. Santé et sécurité au travail</vt:lpstr>
      <vt:lpstr>4. Santé et sécurité au travail</vt:lpstr>
      <vt:lpstr>4. Santé et sécurité au travail</vt:lpstr>
      <vt:lpstr>4. Santé et sécurité au travail</vt:lpstr>
      <vt:lpstr>4. Santé et sécurité au travail</vt:lpstr>
      <vt:lpstr>5. Mise à jour de la liste du personnel enseignant</vt:lpstr>
      <vt:lpstr>5. Mise à jour de la liste du personnel enseignant</vt:lpstr>
      <vt:lpstr>Présentation PowerPoint</vt:lpstr>
      <vt:lpstr>5.  Mise à jour de la liste du personnel enseignant</vt:lpstr>
      <vt:lpstr> 6. Recensement des élèves au secondaire</vt:lpstr>
      <vt:lpstr>6. Recensement des élèves au secondaire</vt:lpstr>
      <vt:lpstr>6. Recensement des élèves au secondaire</vt:lpstr>
      <vt:lpstr>7. Négo 2023</vt:lpstr>
      <vt:lpstr>7. Négo 2023</vt:lpstr>
      <vt:lpstr>8. Consultation calendrier scolaire 2024-2025</vt:lpstr>
      <vt:lpstr>8. Consultation – Calendrier scolaire 2024-2025</vt:lpstr>
      <vt:lpstr>8. Consultation – Calendrier scolaire 2024-2025</vt:lpstr>
      <vt:lpstr>9. Plainte pour le maintien de l’équité salariale 2015</vt:lpstr>
      <vt:lpstr>9. Plainte pour le maintien de l’équité salariale 2015</vt:lpstr>
      <vt:lpstr>10. Dossiers pédagogiques</vt:lpstr>
      <vt:lpstr>10. Dossiers pédagogiques</vt:lpstr>
      <vt:lpstr>10. Dossiers pédagogiques</vt:lpstr>
      <vt:lpstr>10. Dossiers pédagogiques</vt:lpstr>
      <vt:lpstr>11. Élection FP / EDA</vt:lpstr>
      <vt:lpstr>11. Élections FP/EDA</vt:lpstr>
      <vt:lpstr>12. Informations</vt:lpstr>
      <vt:lpstr>12.  Informations</vt:lpstr>
      <vt:lpstr>12.  Informations</vt:lpstr>
      <vt:lpstr>12.  Informations</vt:lpstr>
      <vt:lpstr>12.  Informations</vt:lpstr>
      <vt:lpstr>13. Nouvelles de mon milieu</vt:lpstr>
      <vt:lpstr>13.  Nouvelles de mon milieu</vt:lpstr>
      <vt:lpstr>14. Questions diverses</vt:lpstr>
      <vt:lpstr>14.  Questions diverses</vt:lpstr>
      <vt:lpstr> Merci et bonne soirée!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Guy Pepin</dc:creator>
  <cp:lastModifiedBy>Kim D'Amour</cp:lastModifiedBy>
  <cp:revision>2</cp:revision>
  <cp:lastPrinted>2020-10-13T20:09:34Z</cp:lastPrinted>
  <dcterms:created xsi:type="dcterms:W3CDTF">2011-08-22T17:39:55Z</dcterms:created>
  <dcterms:modified xsi:type="dcterms:W3CDTF">2023-10-11T20:06:07Z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0x010100D44EC58139DA684E9AD90F86C742B2D1</vt:lpwstr>
  </property>
  <property fmtid="{D5CDD505-2E9C-101B-9397-08002B2CF9AE}" pid="3" name="Order">
    <vt:r8>55876200</vt:r8>
  </property>
  <property fmtid="{D5CDD505-2E9C-101B-9397-08002B2CF9AE}" pid="4" name="MediaServiceImageTags">
    <vt:lpwstr/>
  </property>
</Properties>
</file>